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5"/>
  </p:notesMasterIdLst>
  <p:handoutMasterIdLst>
    <p:handoutMasterId r:id="rId46"/>
  </p:handoutMasterIdLst>
  <p:sldIdLst>
    <p:sldId id="327" r:id="rId5"/>
    <p:sldId id="330" r:id="rId6"/>
    <p:sldId id="331" r:id="rId7"/>
    <p:sldId id="332" r:id="rId8"/>
    <p:sldId id="298" r:id="rId9"/>
    <p:sldId id="262" r:id="rId10"/>
    <p:sldId id="263" r:id="rId11"/>
    <p:sldId id="264" r:id="rId12"/>
    <p:sldId id="266" r:id="rId13"/>
    <p:sldId id="333" r:id="rId14"/>
    <p:sldId id="276" r:id="rId15"/>
    <p:sldId id="303" r:id="rId16"/>
    <p:sldId id="293" r:id="rId17"/>
    <p:sldId id="277"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21" r:id="rId38"/>
    <p:sldId id="322" r:id="rId39"/>
    <p:sldId id="288" r:id="rId40"/>
    <p:sldId id="289" r:id="rId41"/>
    <p:sldId id="320" r:id="rId42"/>
    <p:sldId id="274" r:id="rId43"/>
    <p:sldId id="329" r:id="rId4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9" d="100"/>
          <a:sy n="79" d="100"/>
        </p:scale>
        <p:origin x="105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5.png>
</file>

<file path=ppt/media/image2.png>
</file>

<file path=ppt/media/image25.png>
</file>

<file path=ppt/media/image27.jpeg>
</file>

<file path=ppt/media/image29.jpeg>
</file>

<file path=ppt/media/image3.png>
</file>

<file path=ppt/media/image32.jpeg>
</file>

<file path=ppt/media/image4.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b="1" u="sng" dirty="0" smtClean="0">
                <a:solidFill>
                  <a:schemeClr val="bg2"/>
                </a:solidFill>
                <a:latin typeface="Abadi"/>
                <a:ea typeface="SF Pro" pitchFamily="2" charset="0"/>
                <a:cs typeface="SF Pro" pitchFamily="2" charset="0"/>
              </a:rPr>
              <a:t>Dikshant </a:t>
            </a:r>
            <a:r>
              <a:rPr lang="en-US" b="1" u="sng" dirty="0" err="1" smtClean="0">
                <a:solidFill>
                  <a:schemeClr val="bg2"/>
                </a:solidFill>
                <a:latin typeface="Abadi"/>
                <a:ea typeface="SF Pro" pitchFamily="2" charset="0"/>
                <a:cs typeface="SF Pro" pitchFamily="2" charset="0"/>
              </a:rPr>
              <a:t>Buwa</a:t>
            </a:r>
            <a:r>
              <a:rPr lang="en-US" b="1" u="sng" dirty="0" smtClean="0">
                <a:solidFill>
                  <a:schemeClr val="bg2"/>
                </a:solidFill>
                <a:latin typeface="Abadi"/>
                <a:ea typeface="SF Pro" pitchFamily="2" charset="0"/>
                <a:cs typeface="SF Pro" pitchFamily="2" charset="0"/>
              </a:rPr>
              <a:t> </a:t>
            </a:r>
            <a:endParaRPr lang="en-US" b="1" u="sng" dirty="0">
              <a:solidFill>
                <a:schemeClr val="bg2"/>
              </a:solidFill>
              <a:latin typeface="Abadi"/>
              <a:ea typeface="SF Pro" pitchFamily="2" charset="0"/>
              <a:cs typeface="SF Pro" pitchFamily="2" charset="0"/>
            </a:endParaRPr>
          </a:p>
          <a:p>
            <a:r>
              <a:rPr lang="en-US" b="1" u="sng" dirty="0" smtClean="0">
                <a:solidFill>
                  <a:schemeClr val="bg2"/>
                </a:solidFill>
                <a:latin typeface="Abadi" panose="020B0604020104020204" pitchFamily="34" charset="0"/>
                <a:ea typeface="SF Pro" pitchFamily="2" charset="0"/>
                <a:cs typeface="SF Pro" pitchFamily="2" charset="0"/>
              </a:rPr>
              <a:t>26 January</a:t>
            </a:r>
            <a:endParaRPr lang="en-US" b="1" u="sng"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03146"/>
            <a:ext cx="9745589" cy="4351338"/>
          </a:xfrm>
          <a:prstGeom prst="rect">
            <a:avLst/>
          </a:prstGeom>
        </p:spPr>
        <p:txBody>
          <a:bodyPr lIns="91440" tIns="45720" rIns="91440" bIns="45720" anchor="t"/>
          <a:lstStyle/>
          <a:p>
            <a:endParaRPr lang="en-IN" sz="1200" dirty="0"/>
          </a:p>
          <a:p>
            <a:r>
              <a:rPr lang="en-US" sz="2200" dirty="0"/>
              <a:t>The following SQL queries </a:t>
            </a:r>
            <a:r>
              <a:rPr lang="en-US" sz="2200" dirty="0" smtClean="0"/>
              <a:t>were performed:</a:t>
            </a:r>
            <a:endParaRPr lang="en-US" sz="2200" dirty="0"/>
          </a:p>
          <a:p>
            <a:r>
              <a:rPr lang="en-US" sz="1200" dirty="0">
                <a:solidFill>
                  <a:srgbClr val="FF0000"/>
                </a:solidFill>
              </a:rPr>
              <a:t>Names of the unique launch sites in the </a:t>
            </a:r>
            <a:r>
              <a:rPr lang="en-US" sz="1200" dirty="0" smtClean="0">
                <a:solidFill>
                  <a:srgbClr val="FF0000"/>
                </a:solidFill>
              </a:rPr>
              <a:t>space mission</a:t>
            </a:r>
            <a:r>
              <a:rPr lang="en-US" sz="1200" dirty="0">
                <a:solidFill>
                  <a:srgbClr val="FF0000"/>
                </a:solidFill>
              </a:rPr>
              <a:t>.</a:t>
            </a:r>
          </a:p>
          <a:p>
            <a:r>
              <a:rPr lang="en-US" sz="1200" dirty="0">
                <a:solidFill>
                  <a:srgbClr val="FF0000"/>
                </a:solidFill>
              </a:rPr>
              <a:t>Top 5 launch sites whose name begin with the </a:t>
            </a:r>
            <a:r>
              <a:rPr lang="en-US" sz="1200" dirty="0" smtClean="0">
                <a:solidFill>
                  <a:srgbClr val="FF0000"/>
                </a:solidFill>
              </a:rPr>
              <a:t>string 'CCA’.</a:t>
            </a:r>
            <a:endParaRPr lang="en-US" sz="1200" dirty="0">
              <a:solidFill>
                <a:srgbClr val="FF0000"/>
              </a:solidFill>
            </a:endParaRPr>
          </a:p>
          <a:p>
            <a:r>
              <a:rPr lang="en-US" sz="1200" dirty="0" smtClean="0">
                <a:solidFill>
                  <a:srgbClr val="FF0000"/>
                </a:solidFill>
              </a:rPr>
              <a:t>Total payload mass carried by boosters launched by NASA(CRS).</a:t>
            </a:r>
          </a:p>
          <a:p>
            <a:r>
              <a:rPr lang="en-US" sz="1200" dirty="0" smtClean="0">
                <a:solidFill>
                  <a:srgbClr val="FF0000"/>
                </a:solidFill>
              </a:rPr>
              <a:t>Average payload mass carried by booster version F9v1.1.</a:t>
            </a:r>
          </a:p>
          <a:p>
            <a:r>
              <a:rPr lang="en-US" sz="1200" dirty="0" smtClean="0">
                <a:solidFill>
                  <a:srgbClr val="FF0000"/>
                </a:solidFill>
              </a:rPr>
              <a:t>Date when the first successful landing outcome in ground pad was achieved.</a:t>
            </a:r>
          </a:p>
          <a:p>
            <a:r>
              <a:rPr lang="en-US" sz="1200" dirty="0" smtClean="0">
                <a:solidFill>
                  <a:srgbClr val="FF0000"/>
                </a:solidFill>
              </a:rPr>
              <a:t>Names of the boosters which have success in drone ship and have payload mass between  4000 and 6000kg.</a:t>
            </a:r>
          </a:p>
          <a:p>
            <a:r>
              <a:rPr lang="en-US" sz="1200" dirty="0" smtClean="0">
                <a:solidFill>
                  <a:srgbClr val="FF0000"/>
                </a:solidFill>
              </a:rPr>
              <a:t>Total number of successful and failure mission outcomes.</a:t>
            </a:r>
          </a:p>
          <a:p>
            <a:r>
              <a:rPr lang="en-US" sz="1200" dirty="0" smtClean="0">
                <a:solidFill>
                  <a:srgbClr val="FF0000"/>
                </a:solidFill>
              </a:rPr>
              <a:t>Names of the booster versions which have carried the maximum payload mass.</a:t>
            </a:r>
          </a:p>
          <a:p>
            <a:r>
              <a:rPr lang="en-IN" sz="1200" dirty="0" smtClean="0">
                <a:solidFill>
                  <a:srgbClr val="FF0000"/>
                </a:solidFill>
              </a:rPr>
              <a:t>Failedlandingoutcomesindroneship,theirboosterversions,andlaunchsitenamesforin year 2015.</a:t>
            </a:r>
          </a:p>
          <a:p>
            <a:r>
              <a:rPr lang="en-US" sz="1200" dirty="0" smtClean="0">
                <a:solidFill>
                  <a:srgbClr val="FF0000"/>
                </a:solidFill>
              </a:rPr>
              <a:t>Rank of the count of landing outcomes (such as Failure (drone ship) or Success(ground</a:t>
            </a:r>
            <a:r>
              <a:rPr lang="en-IN" sz="1200" dirty="0" smtClean="0">
                <a:solidFill>
                  <a:srgbClr val="FF0000"/>
                </a:solidFill>
              </a:rPr>
              <a:t> </a:t>
            </a:r>
            <a:r>
              <a:rPr lang="en-US" sz="1200" dirty="0" smtClean="0">
                <a:solidFill>
                  <a:srgbClr val="FF0000"/>
                </a:solidFill>
              </a:rPr>
              <a:t>pad) between the date 2010-06-04 and 2017-03-20.</a:t>
            </a:r>
            <a:endParaRPr lang="en-US" sz="1200" dirty="0">
              <a:solidFill>
                <a:srgbClr val="FF0000"/>
              </a:solidFill>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090079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endParaRPr lang="en-IN" dirty="0"/>
          </a:p>
          <a:p>
            <a:r>
              <a:rPr lang="en-IN" dirty="0" smtClean="0"/>
              <a:t>Marker’s, circles, lines and marker clusters were used with Folium Maps</a:t>
            </a:r>
            <a:endParaRPr lang="en-IN" dirty="0"/>
          </a:p>
          <a:p>
            <a:r>
              <a:rPr lang="en-US" sz="2000" dirty="0">
                <a:solidFill>
                  <a:srgbClr val="FF0000"/>
                </a:solidFill>
              </a:rPr>
              <a:t>Markers indicate points like </a:t>
            </a:r>
            <a:r>
              <a:rPr lang="en-US" sz="2000" dirty="0" smtClean="0">
                <a:solidFill>
                  <a:srgbClr val="FF0000"/>
                </a:solidFill>
              </a:rPr>
              <a:t>launch sites</a:t>
            </a:r>
            <a:r>
              <a:rPr lang="en-US" sz="2000" dirty="0">
                <a:solidFill>
                  <a:srgbClr val="FF0000"/>
                </a:solidFill>
              </a:rPr>
              <a:t>.</a:t>
            </a:r>
          </a:p>
          <a:p>
            <a:r>
              <a:rPr lang="en-US" sz="2000" dirty="0">
                <a:solidFill>
                  <a:srgbClr val="FF0000"/>
                </a:solidFill>
              </a:rPr>
              <a:t>Circles indicate highlighted areas around specific coordinates, </a:t>
            </a:r>
            <a:r>
              <a:rPr lang="en-US" sz="2000" dirty="0" smtClean="0">
                <a:solidFill>
                  <a:srgbClr val="FF0000"/>
                </a:solidFill>
              </a:rPr>
              <a:t>like NASA </a:t>
            </a:r>
            <a:r>
              <a:rPr lang="en-US" sz="2000" dirty="0">
                <a:solidFill>
                  <a:srgbClr val="FF0000"/>
                </a:solidFill>
              </a:rPr>
              <a:t>Johnson </a:t>
            </a:r>
            <a:r>
              <a:rPr lang="en-US" sz="2000" dirty="0" smtClean="0">
                <a:solidFill>
                  <a:srgbClr val="FF0000"/>
                </a:solidFill>
              </a:rPr>
              <a:t>Space </a:t>
            </a:r>
            <a:r>
              <a:rPr lang="en-IN" sz="2000" dirty="0" err="1" smtClean="0">
                <a:solidFill>
                  <a:srgbClr val="FF0000"/>
                </a:solidFill>
              </a:rPr>
              <a:t>Center</a:t>
            </a:r>
            <a:r>
              <a:rPr lang="en-IN" sz="2000" dirty="0">
                <a:solidFill>
                  <a:srgbClr val="FF0000"/>
                </a:solidFill>
              </a:rPr>
              <a:t>.</a:t>
            </a:r>
          </a:p>
          <a:p>
            <a:r>
              <a:rPr lang="en-US" sz="2000" dirty="0">
                <a:solidFill>
                  <a:srgbClr val="FF0000"/>
                </a:solidFill>
              </a:rPr>
              <a:t>Marker clusters indicates groups of events in each coordinate, like launches in a </a:t>
            </a:r>
            <a:r>
              <a:rPr lang="en-US" sz="2000" dirty="0" smtClean="0">
                <a:solidFill>
                  <a:srgbClr val="FF0000"/>
                </a:solidFill>
              </a:rPr>
              <a:t>launch site.</a:t>
            </a:r>
          </a:p>
          <a:p>
            <a:r>
              <a:rPr lang="en-US" sz="2000" dirty="0" smtClean="0">
                <a:solidFill>
                  <a:srgbClr val="FF0000"/>
                </a:solidFill>
              </a:rPr>
              <a:t>Lines </a:t>
            </a:r>
            <a:r>
              <a:rPr lang="en-US" sz="2000" dirty="0">
                <a:solidFill>
                  <a:srgbClr val="FF0000"/>
                </a:solidFill>
              </a:rPr>
              <a:t>are used to indicate </a:t>
            </a:r>
            <a:r>
              <a:rPr lang="en-US" sz="2000" dirty="0" smtClean="0">
                <a:solidFill>
                  <a:srgbClr val="FF0000"/>
                </a:solidFill>
              </a:rPr>
              <a:t>distances between </a:t>
            </a:r>
            <a:r>
              <a:rPr lang="en-US" sz="2000" dirty="0">
                <a:solidFill>
                  <a:srgbClr val="FF0000"/>
                </a:solidFill>
              </a:rPr>
              <a:t>two coordinates.</a:t>
            </a:r>
          </a:p>
          <a:p>
            <a:endParaRPr lang="en-IN" dirty="0"/>
          </a:p>
          <a:p>
            <a:pPr marL="0" indent="0">
              <a:buNone/>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290604"/>
            <a:ext cx="9745589" cy="4351338"/>
          </a:xfrm>
          <a:prstGeom prst="rect">
            <a:avLst/>
          </a:prstGeom>
        </p:spPr>
        <p:txBody>
          <a:bodyPr vert="horz" lIns="91440" tIns="45720" rIns="91440" bIns="45720" rtlCol="0" anchor="t">
            <a:normAutofit fontScale="92500"/>
          </a:bodyPr>
          <a:lstStyle/>
          <a:p>
            <a:endParaRPr lang="en-IN" dirty="0"/>
          </a:p>
          <a:p>
            <a:r>
              <a:rPr lang="en-US" dirty="0">
                <a:solidFill>
                  <a:srgbClr val="FF0000"/>
                </a:solidFill>
              </a:rPr>
              <a:t>We created a </a:t>
            </a:r>
            <a:r>
              <a:rPr lang="en-US" dirty="0" err="1" smtClean="0">
                <a:solidFill>
                  <a:srgbClr val="FF0000"/>
                </a:solidFill>
              </a:rPr>
              <a:t>Plotly</a:t>
            </a:r>
            <a:r>
              <a:rPr lang="en-US" dirty="0" smtClean="0">
                <a:solidFill>
                  <a:srgbClr val="FF0000"/>
                </a:solidFill>
              </a:rPr>
              <a:t> Dash </a:t>
            </a:r>
            <a:r>
              <a:rPr lang="en-US" dirty="0">
                <a:solidFill>
                  <a:srgbClr val="FF0000"/>
                </a:solidFill>
              </a:rPr>
              <a:t>application to perform interactive visual  analytics on </a:t>
            </a:r>
            <a:r>
              <a:rPr lang="en-US" dirty="0" err="1">
                <a:solidFill>
                  <a:srgbClr val="FF0000"/>
                </a:solidFill>
              </a:rPr>
              <a:t>SpaceX</a:t>
            </a:r>
            <a:r>
              <a:rPr lang="en-US" dirty="0">
                <a:solidFill>
                  <a:srgbClr val="FF0000"/>
                </a:solidFill>
              </a:rPr>
              <a:t> launch data in real-time.</a:t>
            </a:r>
          </a:p>
          <a:p>
            <a:r>
              <a:rPr lang="en-US" dirty="0" smtClean="0">
                <a:solidFill>
                  <a:srgbClr val="FF0000"/>
                </a:solidFill>
              </a:rPr>
              <a:t>We </a:t>
            </a:r>
            <a:r>
              <a:rPr lang="en-US" dirty="0">
                <a:solidFill>
                  <a:srgbClr val="FF0000"/>
                </a:solidFill>
              </a:rPr>
              <a:t>used pie charts, </a:t>
            </a:r>
            <a:r>
              <a:rPr lang="en-US" dirty="0" err="1" smtClean="0">
                <a:solidFill>
                  <a:srgbClr val="FF0000"/>
                </a:solidFill>
              </a:rPr>
              <a:t>rangeslider</a:t>
            </a:r>
            <a:r>
              <a:rPr lang="en-US" dirty="0" smtClean="0">
                <a:solidFill>
                  <a:srgbClr val="FF0000"/>
                </a:solidFill>
              </a:rPr>
              <a:t> and </a:t>
            </a:r>
            <a:r>
              <a:rPr lang="en-US" dirty="0">
                <a:solidFill>
                  <a:srgbClr val="FF0000"/>
                </a:solidFill>
              </a:rPr>
              <a:t>scatter plots to visualize data.</a:t>
            </a:r>
          </a:p>
          <a:p>
            <a:r>
              <a:rPr lang="en-US" dirty="0" smtClean="0">
                <a:solidFill>
                  <a:srgbClr val="FF0000"/>
                </a:solidFill>
              </a:rPr>
              <a:t>Pie </a:t>
            </a:r>
            <a:r>
              <a:rPr lang="en-US" dirty="0">
                <a:solidFill>
                  <a:srgbClr val="FF0000"/>
                </a:solidFill>
              </a:rPr>
              <a:t>charts for the percentage of successful launches by site, in order to determine the best launch site.</a:t>
            </a:r>
          </a:p>
          <a:p>
            <a:r>
              <a:rPr lang="en-US" dirty="0" err="1" smtClean="0">
                <a:solidFill>
                  <a:srgbClr val="FF0000"/>
                </a:solidFill>
              </a:rPr>
              <a:t>Rangeslider</a:t>
            </a:r>
            <a:r>
              <a:rPr lang="en-US" dirty="0" smtClean="0">
                <a:solidFill>
                  <a:srgbClr val="FF0000"/>
                </a:solidFill>
              </a:rPr>
              <a:t> allows </a:t>
            </a:r>
            <a:r>
              <a:rPr lang="en-US" dirty="0">
                <a:solidFill>
                  <a:srgbClr val="FF0000"/>
                </a:solidFill>
              </a:rPr>
              <a:t>to select a payload mass in a range.</a:t>
            </a:r>
          </a:p>
          <a:p>
            <a:r>
              <a:rPr lang="en-US" dirty="0" smtClean="0">
                <a:solidFill>
                  <a:srgbClr val="FF0000"/>
                </a:solidFill>
              </a:rPr>
              <a:t>Scatter </a:t>
            </a:r>
            <a:r>
              <a:rPr lang="en-US" dirty="0">
                <a:solidFill>
                  <a:srgbClr val="FF0000"/>
                </a:solidFill>
              </a:rPr>
              <a:t>plots to study the relation between payloads and launch sites, in order to better understand the best launch sites according to payloads.</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3651047"/>
          </a:xfrm>
          <a:prstGeom prst="rect">
            <a:avLst/>
          </a:prstGeom>
        </p:spPr>
        <p:txBody>
          <a:bodyPr>
            <a:normAutofit/>
          </a:bodyPr>
          <a:lstStyle/>
          <a:p>
            <a:endParaRPr lang="en-IN" dirty="0"/>
          </a:p>
          <a:p>
            <a:endParaRPr lang="en-US" dirty="0" smtClean="0"/>
          </a:p>
          <a:p>
            <a:endParaRPr lang="en-US" dirty="0"/>
          </a:p>
          <a:p>
            <a:pPr marL="0" indent="0">
              <a:buNone/>
            </a:pPr>
            <a:endParaRPr lang="en-US" dirty="0" smtClean="0"/>
          </a:p>
          <a:p>
            <a:r>
              <a:rPr lang="en-US" dirty="0" smtClean="0"/>
              <a:t>Four </a:t>
            </a:r>
            <a:r>
              <a:rPr lang="en-US" dirty="0"/>
              <a:t>classification models were compared: logistic regression, support vector  machine, decision tree and k </a:t>
            </a:r>
            <a:r>
              <a:rPr lang="en-US" dirty="0" smtClean="0"/>
              <a:t>nearest neighbors</a:t>
            </a:r>
            <a:r>
              <a:rPr lang="en-US" dirty="0"/>
              <a:t>.</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2" name="Picture 1"/>
          <p:cNvPicPr>
            <a:picLocks noChangeAspect="1"/>
          </p:cNvPicPr>
          <p:nvPr/>
        </p:nvPicPr>
        <p:blipFill>
          <a:blip r:embed="rId3"/>
          <a:stretch>
            <a:fillRect/>
          </a:stretch>
        </p:blipFill>
        <p:spPr>
          <a:xfrm>
            <a:off x="897882" y="1514208"/>
            <a:ext cx="10259857" cy="1914792"/>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4" y="1807337"/>
            <a:ext cx="10472143" cy="4184901"/>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IN" dirty="0"/>
          </a:p>
          <a:p>
            <a:r>
              <a:rPr lang="en-US" dirty="0">
                <a:solidFill>
                  <a:srgbClr val="FF0000"/>
                </a:solidFill>
              </a:rPr>
              <a:t>Space X uses 4 different </a:t>
            </a:r>
            <a:r>
              <a:rPr lang="en-US" dirty="0" smtClean="0">
                <a:solidFill>
                  <a:srgbClr val="FF0000"/>
                </a:solidFill>
              </a:rPr>
              <a:t>launch sites</a:t>
            </a:r>
            <a:r>
              <a:rPr lang="en-US" dirty="0">
                <a:solidFill>
                  <a:srgbClr val="FF0000"/>
                </a:solidFill>
              </a:rPr>
              <a:t>.</a:t>
            </a:r>
          </a:p>
          <a:p>
            <a:r>
              <a:rPr lang="en-US" dirty="0">
                <a:solidFill>
                  <a:srgbClr val="FF0000"/>
                </a:solidFill>
              </a:rPr>
              <a:t>The first launches were done to </a:t>
            </a:r>
            <a:r>
              <a:rPr lang="en-US" dirty="0" err="1" smtClean="0">
                <a:solidFill>
                  <a:srgbClr val="FF0000"/>
                </a:solidFill>
              </a:rPr>
              <a:t>SpaceX</a:t>
            </a:r>
            <a:r>
              <a:rPr lang="en-US" dirty="0" smtClean="0">
                <a:solidFill>
                  <a:srgbClr val="FF0000"/>
                </a:solidFill>
              </a:rPr>
              <a:t> itself </a:t>
            </a:r>
            <a:r>
              <a:rPr lang="en-US" dirty="0">
                <a:solidFill>
                  <a:srgbClr val="FF0000"/>
                </a:solidFill>
              </a:rPr>
              <a:t>and </a:t>
            </a:r>
            <a:r>
              <a:rPr lang="en-US" dirty="0" smtClean="0">
                <a:solidFill>
                  <a:srgbClr val="FF0000"/>
                </a:solidFill>
              </a:rPr>
              <a:t>NASA.</a:t>
            </a:r>
            <a:endParaRPr lang="en-US" dirty="0">
              <a:solidFill>
                <a:srgbClr val="FF0000"/>
              </a:solidFill>
            </a:endParaRPr>
          </a:p>
          <a:p>
            <a:r>
              <a:rPr lang="en-US" dirty="0">
                <a:solidFill>
                  <a:srgbClr val="FF0000"/>
                </a:solidFill>
              </a:rPr>
              <a:t>The average payload of F9 v1.1 booster is </a:t>
            </a:r>
            <a:r>
              <a:rPr lang="en-US" dirty="0" smtClean="0">
                <a:solidFill>
                  <a:srgbClr val="FF0000"/>
                </a:solidFill>
              </a:rPr>
              <a:t>2,928kg.</a:t>
            </a:r>
            <a:endParaRPr lang="en-US" dirty="0">
              <a:solidFill>
                <a:srgbClr val="FF0000"/>
              </a:solidFill>
            </a:endParaRPr>
          </a:p>
          <a:p>
            <a:r>
              <a:rPr lang="en-US" dirty="0">
                <a:solidFill>
                  <a:srgbClr val="FF0000"/>
                </a:solidFill>
              </a:rPr>
              <a:t>The first success landing outcome happened in 2015 fiver year after the </a:t>
            </a:r>
            <a:r>
              <a:rPr lang="en-US" dirty="0" smtClean="0">
                <a:solidFill>
                  <a:srgbClr val="FF0000"/>
                </a:solidFill>
              </a:rPr>
              <a:t>first launch</a:t>
            </a:r>
            <a:r>
              <a:rPr lang="en-US" dirty="0">
                <a:solidFill>
                  <a:srgbClr val="FF0000"/>
                </a:solidFill>
              </a:rPr>
              <a:t>.</a:t>
            </a:r>
          </a:p>
          <a:p>
            <a:r>
              <a:rPr lang="en-US" dirty="0">
                <a:solidFill>
                  <a:srgbClr val="FF0000"/>
                </a:solidFill>
              </a:rPr>
              <a:t>Many Falcon 9 booster versions were successful at landing in drone ships having payload above </a:t>
            </a:r>
            <a:r>
              <a:rPr lang="en-US" dirty="0" smtClean="0">
                <a:solidFill>
                  <a:srgbClr val="FF0000"/>
                </a:solidFill>
              </a:rPr>
              <a:t>the average</a:t>
            </a:r>
            <a:r>
              <a:rPr lang="en-US" dirty="0">
                <a:solidFill>
                  <a:srgbClr val="FF0000"/>
                </a:solidFill>
              </a:rPr>
              <a:t>.</a:t>
            </a:r>
          </a:p>
          <a:p>
            <a:r>
              <a:rPr lang="en-US" dirty="0">
                <a:solidFill>
                  <a:srgbClr val="FF0000"/>
                </a:solidFill>
              </a:rPr>
              <a:t>Almost 100% of mission outcomes </a:t>
            </a:r>
            <a:r>
              <a:rPr lang="en-US" dirty="0" smtClean="0">
                <a:solidFill>
                  <a:srgbClr val="FF0000"/>
                </a:solidFill>
              </a:rPr>
              <a:t>were successful</a:t>
            </a:r>
            <a:r>
              <a:rPr lang="en-US" dirty="0">
                <a:solidFill>
                  <a:srgbClr val="FF0000"/>
                </a:solidFill>
              </a:rPr>
              <a:t>.</a:t>
            </a:r>
          </a:p>
          <a:p>
            <a:r>
              <a:rPr lang="en-IN" dirty="0" smtClean="0">
                <a:solidFill>
                  <a:srgbClr val="FF0000"/>
                </a:solidFill>
              </a:rPr>
              <a:t>Two booster versions failed at landing in drone ships in 2015:F9v1.1B1012andF9v1.1B1015.</a:t>
            </a:r>
            <a:endParaRPr lang="en-IN" dirty="0">
              <a:solidFill>
                <a:srgbClr val="FF0000"/>
              </a:solidFill>
            </a:endParaRPr>
          </a:p>
          <a:p>
            <a:r>
              <a:rPr lang="en-US" dirty="0">
                <a:solidFill>
                  <a:srgbClr val="FF0000"/>
                </a:solidFill>
              </a:rPr>
              <a:t>The number of landing outcomes became as better as </a:t>
            </a:r>
            <a:r>
              <a:rPr lang="en-US" dirty="0" smtClean="0">
                <a:solidFill>
                  <a:srgbClr val="FF0000"/>
                </a:solidFill>
              </a:rPr>
              <a:t>years passed</a:t>
            </a:r>
            <a:r>
              <a:rPr lang="en-US" dirty="0">
                <a:solidFill>
                  <a:srgbClr val="FF0000"/>
                </a:solidFill>
              </a:rPr>
              <a:t>.</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54285"/>
            <a:ext cx="10515600" cy="1804481"/>
          </a:xfrm>
          <a:prstGeom prst="rect">
            <a:avLst/>
          </a:prstGeom>
        </p:spPr>
        <p:txBody>
          <a:bodyPr>
            <a:normAutofit/>
          </a:bodyPr>
          <a:lstStyle/>
          <a:p>
            <a:r>
              <a:rPr lang="en-US" dirty="0" smtClean="0"/>
              <a:t>Most </a:t>
            </a:r>
            <a:r>
              <a:rPr lang="en-US" dirty="0"/>
              <a:t>of first launches were performed in CCAFS SLC 40.</a:t>
            </a:r>
          </a:p>
          <a:p>
            <a:r>
              <a:rPr lang="en-US" dirty="0" smtClean="0"/>
              <a:t>The </a:t>
            </a:r>
            <a:r>
              <a:rPr lang="en-US" dirty="0"/>
              <a:t>success rate improves over time for every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999789" y="2849548"/>
            <a:ext cx="10056044" cy="200991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9862321" cy="1539205"/>
          </a:xfrm>
          <a:prstGeom prst="rect">
            <a:avLst/>
          </a:prstGeom>
        </p:spPr>
        <p:txBody>
          <a:bodyPr>
            <a:normAutofit fontScale="70000" lnSpcReduction="20000"/>
          </a:bodyPr>
          <a:lstStyle/>
          <a:p>
            <a:endParaRPr lang="en-IN" dirty="0"/>
          </a:p>
          <a:p>
            <a:r>
              <a:rPr lang="en-IN" dirty="0" smtClean="0">
                <a:solidFill>
                  <a:srgbClr val="FF0000"/>
                </a:solidFill>
              </a:rPr>
              <a:t>Payloads over 9,000kg(about the weight of a school bus) have excellent success rate</a:t>
            </a:r>
            <a:r>
              <a:rPr lang="en-IN" dirty="0">
                <a:solidFill>
                  <a:srgbClr val="FF0000"/>
                </a:solidFill>
              </a:rPr>
              <a:t>.</a:t>
            </a:r>
          </a:p>
          <a:p>
            <a:r>
              <a:rPr lang="en-US" dirty="0">
                <a:solidFill>
                  <a:srgbClr val="FF0000"/>
                </a:solidFill>
              </a:rPr>
              <a:t>Payloads over 12,000kg seems to be possible only on CCAFS SLC 40 and KSCLC</a:t>
            </a:r>
          </a:p>
          <a:p>
            <a:pPr marL="0" indent="0">
              <a:buNone/>
            </a:pPr>
            <a:r>
              <a:rPr lang="en-IN" dirty="0">
                <a:solidFill>
                  <a:srgbClr val="FF0000"/>
                </a:solidFill>
              </a:rPr>
              <a:t> </a:t>
            </a:r>
            <a:r>
              <a:rPr lang="en-IN" dirty="0" smtClean="0">
                <a:solidFill>
                  <a:srgbClr val="FF0000"/>
                </a:solidFill>
              </a:rPr>
              <a:t>   39A launch sites</a:t>
            </a:r>
            <a:r>
              <a:rPr lang="en-IN" dirty="0">
                <a:solidFill>
                  <a:srgbClr val="FF0000"/>
                </a:solidFill>
              </a:rPr>
              <a:t>.</a:t>
            </a:r>
            <a:endParaRPr lang="en-US" sz="2200" dirty="0">
              <a:solidFill>
                <a:srgbClr val="FF0000"/>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rotWithShape="1">
          <a:blip r:embed="rId3"/>
          <a:srcRect l="5893" t="4215" r="3672" b="14956"/>
          <a:stretch/>
        </p:blipFill>
        <p:spPr>
          <a:xfrm>
            <a:off x="1475266" y="3608962"/>
            <a:ext cx="9105089" cy="158561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10124968" cy="1225290"/>
          </a:xfrm>
          <a:prstGeom prst="rect">
            <a:avLst/>
          </a:prstGeom>
        </p:spPr>
        <p:txBody>
          <a:bodyPr>
            <a:normAutofit/>
          </a:bodyPr>
          <a:lstStyle/>
          <a:p>
            <a:r>
              <a:rPr lang="en-US" dirty="0" smtClean="0"/>
              <a:t>ES-L1</a:t>
            </a:r>
            <a:r>
              <a:rPr lang="en-US" dirty="0"/>
              <a:t>, GEO, HEO and SSO have the highest success rate</a:t>
            </a:r>
          </a:p>
          <a:p>
            <a:r>
              <a:rPr lang="en-US" dirty="0" smtClean="0"/>
              <a:t>SO </a:t>
            </a:r>
            <a:r>
              <a:rPr lang="en-US" dirty="0"/>
              <a:t>and GTO have the worst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4286311" y="3307404"/>
            <a:ext cx="3483000" cy="293360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4735"/>
            <a:ext cx="10056874" cy="1364108"/>
          </a:xfrm>
          <a:prstGeom prst="rect">
            <a:avLst/>
          </a:prstGeom>
        </p:spPr>
        <p:txBody>
          <a:bodyPr>
            <a:normAutofit fontScale="92500" lnSpcReduction="10000"/>
          </a:bodyPr>
          <a:lstStyle/>
          <a:p>
            <a:r>
              <a:rPr lang="en-US" dirty="0" smtClean="0">
                <a:solidFill>
                  <a:srgbClr val="FF0000"/>
                </a:solidFill>
              </a:rPr>
              <a:t>LEO</a:t>
            </a:r>
            <a:r>
              <a:rPr lang="en-US" dirty="0">
                <a:solidFill>
                  <a:srgbClr val="FF0000"/>
                </a:solidFill>
              </a:rPr>
              <a:t>: the success related to the number of </a:t>
            </a:r>
            <a:r>
              <a:rPr lang="en-US" dirty="0" smtClean="0">
                <a:solidFill>
                  <a:srgbClr val="FF0000"/>
                </a:solidFill>
              </a:rPr>
              <a:t>flights.</a:t>
            </a:r>
            <a:endParaRPr lang="en-US" dirty="0">
              <a:solidFill>
                <a:srgbClr val="FF0000"/>
              </a:solidFill>
            </a:endParaRPr>
          </a:p>
          <a:p>
            <a:r>
              <a:rPr lang="en-US" dirty="0" smtClean="0">
                <a:solidFill>
                  <a:srgbClr val="FF0000"/>
                </a:solidFill>
              </a:rPr>
              <a:t>GTO</a:t>
            </a:r>
            <a:r>
              <a:rPr lang="en-US" dirty="0">
                <a:solidFill>
                  <a:srgbClr val="FF0000"/>
                </a:solidFill>
              </a:rPr>
              <a:t>: No relation between flight number and </a:t>
            </a:r>
            <a:r>
              <a:rPr lang="en-US" dirty="0" smtClean="0">
                <a:solidFill>
                  <a:srgbClr val="FF0000"/>
                </a:solidFill>
              </a:rPr>
              <a:t>success.</a:t>
            </a:r>
            <a:endParaRPr lang="en-US" dirty="0">
              <a:solidFill>
                <a:srgbClr val="FF0000"/>
              </a:solidFill>
            </a:endParaRPr>
          </a:p>
          <a:p>
            <a:r>
              <a:rPr lang="en-US" dirty="0" smtClean="0">
                <a:solidFill>
                  <a:srgbClr val="FF0000"/>
                </a:solidFill>
              </a:rPr>
              <a:t>VLEO</a:t>
            </a:r>
            <a:r>
              <a:rPr lang="en-US" dirty="0">
                <a:solidFill>
                  <a:srgbClr val="FF0000"/>
                </a:solidFill>
              </a:rPr>
              <a:t>: Most of successful launches in the last </a:t>
            </a:r>
            <a:r>
              <a:rPr lang="en-US" dirty="0" smtClean="0">
                <a:solidFill>
                  <a:srgbClr val="FF0000"/>
                </a:solidFill>
              </a:rPr>
              <a:t>period.</a:t>
            </a:r>
            <a:endParaRPr lang="en-US" dirty="0">
              <a:solidFill>
                <a:srgbClr val="FF0000"/>
              </a:solidFill>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1623874" y="3596616"/>
            <a:ext cx="8807874" cy="1731184"/>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212517" cy="1609928"/>
          </a:xfrm>
          <a:prstGeom prst="rect">
            <a:avLst/>
          </a:prstGeom>
        </p:spPr>
        <p:txBody>
          <a:bodyPr>
            <a:normAutofit fontScale="92500" lnSpcReduction="20000"/>
          </a:bodyPr>
          <a:lstStyle/>
          <a:p>
            <a:r>
              <a:rPr lang="en-US" dirty="0" smtClean="0"/>
              <a:t>Apparently</a:t>
            </a:r>
            <a:r>
              <a:rPr lang="en-US" dirty="0"/>
              <a:t>, there is no relation between payload and success rate to </a:t>
            </a:r>
            <a:r>
              <a:rPr lang="en-US" dirty="0" smtClean="0"/>
              <a:t>orbit GTO</a:t>
            </a:r>
            <a:r>
              <a:rPr lang="en-US" dirty="0"/>
              <a:t>.</a:t>
            </a:r>
          </a:p>
          <a:p>
            <a:r>
              <a:rPr lang="en-US" dirty="0" smtClean="0"/>
              <a:t>ISS </a:t>
            </a:r>
            <a:r>
              <a:rPr lang="en-US" dirty="0"/>
              <a:t>orbit has the widest range of payload and a good rate </a:t>
            </a:r>
            <a:r>
              <a:rPr lang="en-US" dirty="0" smtClean="0"/>
              <a:t>of success</a:t>
            </a:r>
            <a:r>
              <a:rPr lang="en-US" dirty="0"/>
              <a:t>.</a:t>
            </a:r>
          </a:p>
          <a:p>
            <a:r>
              <a:rPr lang="en-US" dirty="0" smtClean="0"/>
              <a:t>There </a:t>
            </a:r>
            <a:r>
              <a:rPr lang="en-US" dirty="0"/>
              <a:t>are few launches to the orbits SO </a:t>
            </a:r>
            <a:r>
              <a:rPr lang="en-US" dirty="0" smtClean="0"/>
              <a:t>and GEO</a:t>
            </a:r>
            <a:r>
              <a:rPr lang="en-US" dirty="0"/>
              <a:t>.</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rotWithShape="1">
          <a:blip r:embed="rId3"/>
          <a:srcRect l="3672" t="1808" r="4107" b="14001"/>
          <a:stretch/>
        </p:blipFill>
        <p:spPr>
          <a:xfrm>
            <a:off x="465716" y="4070313"/>
            <a:ext cx="10992256" cy="195526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41893" y="2499246"/>
            <a:ext cx="5130889" cy="3162251"/>
          </a:xfrm>
          <a:prstGeom prst="rect">
            <a:avLst/>
          </a:prstGeom>
        </p:spPr>
        <p:txBody>
          <a:bodyPr>
            <a:normAutofit/>
          </a:bodyPr>
          <a:lstStyle/>
          <a:p>
            <a:r>
              <a:rPr lang="en-US" dirty="0" smtClean="0">
                <a:solidFill>
                  <a:srgbClr val="FF0000"/>
                </a:solidFill>
              </a:rPr>
              <a:t>Success </a:t>
            </a:r>
            <a:r>
              <a:rPr lang="en-US" dirty="0">
                <a:solidFill>
                  <a:srgbClr val="FF0000"/>
                </a:solidFill>
              </a:rPr>
              <a:t>rate started increasing in 2013 and kept until 2020</a:t>
            </a:r>
          </a:p>
          <a:p>
            <a:r>
              <a:rPr lang="en-US" dirty="0" smtClean="0">
                <a:solidFill>
                  <a:srgbClr val="FF0000"/>
                </a:solidFill>
              </a:rPr>
              <a:t>Success </a:t>
            </a:r>
            <a:r>
              <a:rPr lang="en-US" dirty="0">
                <a:solidFill>
                  <a:srgbClr val="FF0000"/>
                </a:solidFill>
              </a:rPr>
              <a:t>rate Zero between 2010 and 2013</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stretch>
            <a:fillRect/>
          </a:stretch>
        </p:blipFill>
        <p:spPr>
          <a:xfrm>
            <a:off x="6381552" y="1825624"/>
            <a:ext cx="4904059" cy="371914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endParaRPr lang="en-IN" dirty="0"/>
          </a:p>
          <a:p>
            <a:r>
              <a:rPr lang="en-US" dirty="0">
                <a:solidFill>
                  <a:srgbClr val="FF0000"/>
                </a:solidFill>
              </a:rPr>
              <a:t>According to data, there are four </a:t>
            </a:r>
            <a:r>
              <a:rPr lang="en-US" dirty="0" err="1">
                <a:solidFill>
                  <a:srgbClr val="FF0000"/>
                </a:solidFill>
              </a:rPr>
              <a:t>launchsites</a:t>
            </a:r>
            <a:r>
              <a:rPr lang="en-US" dirty="0">
                <a:solidFill>
                  <a:srgbClr val="FF0000"/>
                </a:solidFill>
              </a:rPr>
              <a:t>:</a:t>
            </a:r>
          </a:p>
          <a:p>
            <a:endParaRPr lang="en-US" dirty="0" smtClean="0">
              <a:solidFill>
                <a:srgbClr val="FF0000"/>
              </a:solidFill>
            </a:endParaRPr>
          </a:p>
          <a:p>
            <a:endParaRPr lang="en-US" dirty="0">
              <a:solidFill>
                <a:srgbClr val="FF0000"/>
              </a:solidFill>
            </a:endParaRPr>
          </a:p>
          <a:p>
            <a:endParaRPr lang="en-US" dirty="0" smtClean="0">
              <a:solidFill>
                <a:srgbClr val="FF0000"/>
              </a:solidFill>
            </a:endParaRPr>
          </a:p>
          <a:p>
            <a:endParaRPr lang="en-IN" dirty="0">
              <a:solidFill>
                <a:srgbClr val="FF0000"/>
              </a:solidFill>
            </a:endParaRPr>
          </a:p>
          <a:p>
            <a:r>
              <a:rPr lang="en-US" dirty="0">
                <a:solidFill>
                  <a:srgbClr val="FF0000"/>
                </a:solidFill>
              </a:rPr>
              <a:t>They are obtained by selecting unique occurrences of “</a:t>
            </a:r>
            <a:r>
              <a:rPr lang="en-US" dirty="0" err="1">
                <a:solidFill>
                  <a:srgbClr val="FF0000"/>
                </a:solidFill>
              </a:rPr>
              <a:t>launch_site</a:t>
            </a:r>
            <a:r>
              <a:rPr lang="en-US" dirty="0" smtClean="0">
                <a:solidFill>
                  <a:srgbClr val="FF0000"/>
                </a:solidFill>
              </a:rPr>
              <a:t>” values</a:t>
            </a:r>
            <a:r>
              <a:rPr lang="en-US" dirty="0">
                <a:solidFill>
                  <a:srgbClr val="FF0000"/>
                </a:solidFill>
              </a:rPr>
              <a:t> </a:t>
            </a:r>
            <a:r>
              <a:rPr lang="en-IN" dirty="0" smtClean="0">
                <a:solidFill>
                  <a:srgbClr val="FF0000"/>
                </a:solidFill>
              </a:rPr>
              <a:t>from the dataset.27 </a:t>
            </a:r>
            <a:endParaRPr lang="en-US" sz="2200" dirty="0">
              <a:solidFill>
                <a:srgbClr val="FF0000"/>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p:cNvPicPr>
            <a:picLocks noChangeAspect="1"/>
          </p:cNvPicPr>
          <p:nvPr/>
        </p:nvPicPr>
        <p:blipFill rotWithShape="1">
          <a:blip r:embed="rId3"/>
          <a:srcRect l="3063"/>
          <a:stretch/>
        </p:blipFill>
        <p:spPr>
          <a:xfrm>
            <a:off x="1261276" y="2903174"/>
            <a:ext cx="1745333" cy="179095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endParaRPr lang="en-IN" dirty="0"/>
          </a:p>
          <a:p>
            <a:r>
              <a:rPr lang="en-US" dirty="0">
                <a:solidFill>
                  <a:srgbClr val="FF0000"/>
                </a:solidFill>
              </a:rPr>
              <a:t>First 5 records where launch sites begin with `CCA</a:t>
            </a:r>
            <a:r>
              <a:rPr lang="en-US" dirty="0" smtClean="0">
                <a:solidFill>
                  <a:srgbClr val="FF0000"/>
                </a:solidFill>
              </a:rPr>
              <a:t>`.</a:t>
            </a:r>
            <a:endParaRPr lang="en-US" dirty="0">
              <a:solidFill>
                <a:srgbClr val="FF0000"/>
              </a:solidFill>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a:blip r:embed="rId3"/>
          <a:stretch>
            <a:fillRect/>
          </a:stretch>
        </p:blipFill>
        <p:spPr>
          <a:xfrm>
            <a:off x="2379103" y="3497261"/>
            <a:ext cx="6527401" cy="165336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endParaRPr lang="en-IN" dirty="0"/>
          </a:p>
          <a:p>
            <a:r>
              <a:rPr lang="en-US" dirty="0">
                <a:solidFill>
                  <a:srgbClr val="FF0000"/>
                </a:solidFill>
              </a:rPr>
              <a:t>Total payload mass (in kg) carried by boosters launched by NASA  (CRS</a:t>
            </a:r>
            <a:r>
              <a:rPr lang="en-US" dirty="0" smtClean="0">
                <a:solidFill>
                  <a:srgbClr val="FF0000"/>
                </a:solidFill>
              </a:rPr>
              <a:t>).</a:t>
            </a:r>
            <a:endParaRPr lang="en-US" dirty="0">
              <a:solidFill>
                <a:srgbClr val="FF0000"/>
              </a:solidFill>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p:cNvPicPr>
            <a:picLocks noChangeAspect="1"/>
          </p:cNvPicPr>
          <p:nvPr/>
        </p:nvPicPr>
        <p:blipFill>
          <a:blip r:embed="rId3"/>
          <a:stretch>
            <a:fillRect/>
          </a:stretch>
        </p:blipFill>
        <p:spPr>
          <a:xfrm>
            <a:off x="3990093" y="4001294"/>
            <a:ext cx="4075436" cy="144906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endParaRPr lang="en-IN" dirty="0"/>
          </a:p>
          <a:p>
            <a:r>
              <a:rPr lang="en-US" dirty="0">
                <a:solidFill>
                  <a:srgbClr val="FF0000"/>
                </a:solidFill>
              </a:rPr>
              <a:t>The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p:cNvPicPr>
            <a:picLocks noChangeAspect="1"/>
          </p:cNvPicPr>
          <p:nvPr/>
        </p:nvPicPr>
        <p:blipFill>
          <a:blip r:embed="rId3"/>
          <a:stretch>
            <a:fillRect/>
          </a:stretch>
        </p:blipFill>
        <p:spPr>
          <a:xfrm>
            <a:off x="3142463" y="3696805"/>
            <a:ext cx="5000682" cy="200594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endParaRPr lang="en-IN" dirty="0"/>
          </a:p>
          <a:p>
            <a:r>
              <a:rPr lang="en-US" dirty="0">
                <a:solidFill>
                  <a:srgbClr val="FF0000"/>
                </a:solidFill>
              </a:rPr>
              <a:t>Date of the first successful landing outcome on ground </a:t>
            </a:r>
            <a:r>
              <a:rPr lang="en-US" dirty="0" smtClean="0">
                <a:solidFill>
                  <a:srgbClr val="FF0000"/>
                </a:solidFill>
              </a:rPr>
              <a:t>pad.</a:t>
            </a:r>
            <a:endParaRPr lang="en-US" dirty="0">
              <a:solidFill>
                <a:srgbClr val="FF0000"/>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p:cNvPicPr>
            <a:picLocks noChangeAspect="1"/>
          </p:cNvPicPr>
          <p:nvPr/>
        </p:nvPicPr>
        <p:blipFill rotWithShape="1">
          <a:blip r:embed="rId3"/>
          <a:srcRect r="9667"/>
          <a:stretch/>
        </p:blipFill>
        <p:spPr>
          <a:xfrm>
            <a:off x="2782112" y="3200556"/>
            <a:ext cx="5544765" cy="177027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endParaRPr lang="en-IN" dirty="0"/>
          </a:p>
          <a:p>
            <a:r>
              <a:rPr lang="en-US" dirty="0">
                <a:solidFill>
                  <a:srgbClr val="FF0000"/>
                </a:solidFill>
              </a:rPr>
              <a:t>The names of boosters which have successfully landed on drone ship and had payload mass greater than 4000 but less than </a:t>
            </a:r>
            <a:r>
              <a:rPr lang="en-US" dirty="0" smtClean="0">
                <a:solidFill>
                  <a:srgbClr val="FF0000"/>
                </a:solidFill>
              </a:rPr>
              <a:t>6000.</a:t>
            </a:r>
            <a:endParaRPr lang="en-US" dirty="0">
              <a:solidFill>
                <a:srgbClr val="FF0000"/>
              </a:solidFill>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p:cNvPicPr>
            <a:picLocks noChangeAspect="1"/>
          </p:cNvPicPr>
          <p:nvPr/>
        </p:nvPicPr>
        <p:blipFill>
          <a:blip r:embed="rId3"/>
          <a:stretch>
            <a:fillRect/>
          </a:stretch>
        </p:blipFill>
        <p:spPr>
          <a:xfrm>
            <a:off x="4387936" y="3395085"/>
            <a:ext cx="2509736" cy="290700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700243"/>
            <a:ext cx="9745589" cy="4351338"/>
          </a:xfrm>
          <a:prstGeom prst="rect">
            <a:avLst/>
          </a:prstGeom>
        </p:spPr>
        <p:txBody>
          <a:bodyPr>
            <a:normAutofit/>
          </a:bodyPr>
          <a:lstStyle/>
          <a:p>
            <a:endParaRPr lang="en-IN" dirty="0"/>
          </a:p>
          <a:p>
            <a:r>
              <a:rPr lang="en-US" dirty="0">
                <a:solidFill>
                  <a:srgbClr val="FF0000"/>
                </a:solidFill>
              </a:rPr>
              <a:t>The total number of successful mission outcomes are 99 and failure mission outcomes are only </a:t>
            </a:r>
            <a:r>
              <a:rPr lang="en-US" dirty="0" smtClean="0">
                <a:solidFill>
                  <a:srgbClr val="FF0000"/>
                </a:solidFill>
              </a:rPr>
              <a:t>1.</a:t>
            </a:r>
          </a:p>
          <a:p>
            <a:endParaRPr lang="en-US" dirty="0">
              <a:solidFill>
                <a:srgbClr val="FF0000"/>
              </a:solidFill>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rotWithShape="1">
          <a:blip r:embed="rId3"/>
          <a:srcRect l="3288"/>
          <a:stretch/>
        </p:blipFill>
        <p:spPr>
          <a:xfrm>
            <a:off x="4114800" y="3046703"/>
            <a:ext cx="3960683" cy="190918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endParaRPr lang="en-IN" dirty="0"/>
          </a:p>
          <a:p>
            <a:r>
              <a:rPr lang="en-US" dirty="0">
                <a:solidFill>
                  <a:srgbClr val="FF0000"/>
                </a:solidFill>
              </a:rPr>
              <a:t>List the names of the booster which have carried the maximum payload </a:t>
            </a:r>
            <a:r>
              <a:rPr lang="en-US" dirty="0" smtClean="0">
                <a:solidFill>
                  <a:srgbClr val="FF0000"/>
                </a:solidFill>
              </a:rPr>
              <a:t>mass.</a:t>
            </a:r>
          </a:p>
          <a:p>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p:cNvPicPr>
            <a:picLocks noChangeAspect="1"/>
          </p:cNvPicPr>
          <p:nvPr/>
        </p:nvPicPr>
        <p:blipFill>
          <a:blip r:embed="rId3"/>
          <a:stretch>
            <a:fillRect/>
          </a:stretch>
        </p:blipFill>
        <p:spPr>
          <a:xfrm>
            <a:off x="5204204" y="2885110"/>
            <a:ext cx="1488426" cy="378786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10512"/>
            <a:ext cx="9706678" cy="501670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b="1" u="sng"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Summary of </a:t>
            </a:r>
            <a:r>
              <a:rPr lang="en-US" sz="2200" b="1" u="sng" dirty="0" smtClean="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methodologies:</a:t>
            </a:r>
            <a:endParaRPr lang="en-IN" b="1" u="sng" dirty="0">
              <a:effectLst>
                <a:outerShdw blurRad="38100" dist="38100" dir="2700000" algn="tl">
                  <a:srgbClr val="000000">
                    <a:alpha val="43137"/>
                  </a:srgbClr>
                </a:outerShdw>
              </a:effectLst>
            </a:endParaRPr>
          </a:p>
          <a:p>
            <a:r>
              <a:rPr lang="en-US" sz="1100" dirty="0">
                <a:solidFill>
                  <a:srgbClr val="FF0000"/>
                </a:solidFill>
              </a:rPr>
              <a:t>Data Collection using web scraping and </a:t>
            </a:r>
            <a:r>
              <a:rPr lang="en-US" sz="1100" dirty="0" err="1" smtClean="0">
                <a:solidFill>
                  <a:srgbClr val="FF0000"/>
                </a:solidFill>
              </a:rPr>
              <a:t>SpaceX</a:t>
            </a:r>
            <a:r>
              <a:rPr lang="en-US" sz="1100" dirty="0" smtClean="0">
                <a:solidFill>
                  <a:srgbClr val="FF0000"/>
                </a:solidFill>
              </a:rPr>
              <a:t> API</a:t>
            </a:r>
            <a:r>
              <a:rPr lang="en-US" sz="1100" dirty="0">
                <a:solidFill>
                  <a:srgbClr val="FF0000"/>
                </a:solidFill>
              </a:rPr>
              <a:t>.</a:t>
            </a:r>
          </a:p>
          <a:p>
            <a:r>
              <a:rPr lang="en-US" sz="1100" dirty="0">
                <a:solidFill>
                  <a:srgbClr val="FF0000"/>
                </a:solidFill>
              </a:rPr>
              <a:t>Exploratory Data Analysis (EDA), including data wrangling, data visualization </a:t>
            </a:r>
            <a:r>
              <a:rPr lang="en-US" sz="1100" dirty="0" smtClean="0">
                <a:solidFill>
                  <a:srgbClr val="FF0000"/>
                </a:solidFill>
              </a:rPr>
              <a:t>and interactive.</a:t>
            </a:r>
            <a:endParaRPr lang="en-US" sz="1100" dirty="0">
              <a:solidFill>
                <a:srgbClr val="FF0000"/>
              </a:solidFill>
            </a:endParaRPr>
          </a:p>
          <a:p>
            <a:pPr marL="0" indent="0">
              <a:buNone/>
            </a:pPr>
            <a:r>
              <a:rPr lang="en-IN" sz="1100" dirty="0" smtClean="0">
                <a:solidFill>
                  <a:srgbClr val="FF0000"/>
                </a:solidFill>
              </a:rPr>
              <a:t>   Visual analytics</a:t>
            </a:r>
            <a:r>
              <a:rPr lang="en-IN" sz="1100" dirty="0">
                <a:solidFill>
                  <a:srgbClr val="FF0000"/>
                </a:solidFill>
              </a:rPr>
              <a:t>.</a:t>
            </a:r>
          </a:p>
          <a:p>
            <a:r>
              <a:rPr lang="en-IN" sz="1100" dirty="0">
                <a:solidFill>
                  <a:srgbClr val="FF0000"/>
                </a:solidFill>
              </a:rPr>
              <a:t>Machine </a:t>
            </a:r>
            <a:r>
              <a:rPr lang="en-IN" sz="1100" dirty="0" smtClean="0">
                <a:solidFill>
                  <a:srgbClr val="FF0000"/>
                </a:solidFill>
              </a:rPr>
              <a:t>Learning Prediction.</a:t>
            </a:r>
            <a:endParaRPr lang="en-US" sz="1100" dirty="0" smtClean="0">
              <a:solidFill>
                <a:schemeClr val="accent3">
                  <a:lumMod val="25000"/>
                </a:schemeClr>
              </a:solidFill>
              <a:latin typeface="Abadi" panose="020B0604020104020204" pitchFamily="34" charset="0"/>
            </a:endParaRPr>
          </a:p>
          <a:p>
            <a:pPr>
              <a:lnSpc>
                <a:spcPct val="100000"/>
              </a:lnSpc>
              <a:spcBef>
                <a:spcPts val="1400"/>
              </a:spcBef>
            </a:pPr>
            <a:r>
              <a:rPr lang="en-US" sz="2200" b="1" u="sng" dirty="0" smtClean="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Summary </a:t>
            </a:r>
            <a:r>
              <a:rPr lang="en-US" sz="2200" b="1" u="sng"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of all </a:t>
            </a:r>
            <a:r>
              <a:rPr lang="en-US" sz="2200" b="1" u="sng" dirty="0" smtClean="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results:</a:t>
            </a:r>
          </a:p>
          <a:p>
            <a:endParaRPr lang="en-IN" dirty="0"/>
          </a:p>
          <a:p>
            <a:r>
              <a:rPr lang="en-US" sz="1200" dirty="0">
                <a:solidFill>
                  <a:srgbClr val="FF0000"/>
                </a:solidFill>
              </a:rPr>
              <a:t>It was possible to collected valuable data from </a:t>
            </a:r>
            <a:r>
              <a:rPr lang="en-US" sz="1200" dirty="0" smtClean="0">
                <a:solidFill>
                  <a:srgbClr val="FF0000"/>
                </a:solidFill>
              </a:rPr>
              <a:t>public sources</a:t>
            </a:r>
            <a:r>
              <a:rPr lang="en-US" sz="1200" dirty="0">
                <a:solidFill>
                  <a:srgbClr val="FF0000"/>
                </a:solidFill>
              </a:rPr>
              <a:t>.</a:t>
            </a:r>
          </a:p>
          <a:p>
            <a:r>
              <a:rPr lang="en-US" sz="1200" dirty="0">
                <a:solidFill>
                  <a:srgbClr val="FF0000"/>
                </a:solidFill>
              </a:rPr>
              <a:t>EDA allowed to identify which features are the best to predict success </a:t>
            </a:r>
            <a:r>
              <a:rPr lang="en-US" sz="1200" dirty="0" smtClean="0">
                <a:solidFill>
                  <a:srgbClr val="FF0000"/>
                </a:solidFill>
              </a:rPr>
              <a:t>of launchings</a:t>
            </a:r>
            <a:r>
              <a:rPr lang="en-US" sz="1200" dirty="0">
                <a:solidFill>
                  <a:srgbClr val="FF0000"/>
                </a:solidFill>
              </a:rPr>
              <a:t>.</a:t>
            </a:r>
          </a:p>
          <a:p>
            <a:r>
              <a:rPr lang="en-US" sz="1200" dirty="0">
                <a:solidFill>
                  <a:srgbClr val="FF0000"/>
                </a:solidFill>
              </a:rPr>
              <a:t>Machine Learning Prediction showed the best model </a:t>
            </a:r>
            <a:r>
              <a:rPr lang="en-US" sz="1200" dirty="0" smtClean="0">
                <a:solidFill>
                  <a:srgbClr val="FF0000"/>
                </a:solidFill>
              </a:rPr>
              <a:t>to predict </a:t>
            </a:r>
            <a:r>
              <a:rPr lang="en-US" sz="1200" dirty="0">
                <a:solidFill>
                  <a:srgbClr val="FF0000"/>
                </a:solidFill>
              </a:rPr>
              <a:t>which characteristics are</a:t>
            </a:r>
          </a:p>
          <a:p>
            <a:pPr marL="0" indent="0">
              <a:buNone/>
            </a:pPr>
            <a:r>
              <a:rPr lang="en-US" sz="1200" dirty="0" smtClean="0">
                <a:solidFill>
                  <a:srgbClr val="FF0000"/>
                </a:solidFill>
              </a:rPr>
              <a:t>  important </a:t>
            </a:r>
            <a:r>
              <a:rPr lang="en-US" sz="1200" dirty="0">
                <a:solidFill>
                  <a:srgbClr val="FF0000"/>
                </a:solidFill>
              </a:rPr>
              <a:t>to drive this </a:t>
            </a:r>
            <a:r>
              <a:rPr lang="en-US" sz="1200" dirty="0" smtClean="0">
                <a:solidFill>
                  <a:srgbClr val="FF0000"/>
                </a:solidFill>
              </a:rPr>
              <a:t>opportunity by </a:t>
            </a:r>
            <a:r>
              <a:rPr lang="en-US" sz="1200" dirty="0">
                <a:solidFill>
                  <a:srgbClr val="FF0000"/>
                </a:solidFill>
              </a:rPr>
              <a:t>the best way, using all collected data.</a:t>
            </a:r>
            <a:endParaRPr lang="en-US" sz="1200" dirty="0">
              <a:solidFill>
                <a:srgbClr val="FF0000"/>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6975"/>
            <a:ext cx="9745589" cy="4351338"/>
          </a:xfrm>
          <a:prstGeom prst="rect">
            <a:avLst/>
          </a:prstGeom>
        </p:spPr>
        <p:txBody>
          <a:bodyPr lIns="91440" tIns="45720" rIns="91440" bIns="45720" anchor="t">
            <a:normAutofit/>
          </a:bodyPr>
          <a:lstStyle/>
          <a:p>
            <a:endParaRPr lang="en-IN" dirty="0"/>
          </a:p>
          <a:p>
            <a:r>
              <a:rPr lang="en-US" dirty="0">
                <a:solidFill>
                  <a:srgbClr val="FF0000"/>
                </a:solidFill>
              </a:rPr>
              <a:t>List the </a:t>
            </a:r>
            <a:r>
              <a:rPr lang="en-US" dirty="0" smtClean="0">
                <a:solidFill>
                  <a:srgbClr val="FF0000"/>
                </a:solidFill>
              </a:rPr>
              <a:t>failed landing </a:t>
            </a:r>
            <a:r>
              <a:rPr lang="en-US" dirty="0">
                <a:solidFill>
                  <a:srgbClr val="FF0000"/>
                </a:solidFill>
              </a:rPr>
              <a:t>outcomes in drone ship, their booster versions, </a:t>
            </a:r>
            <a:r>
              <a:rPr lang="en-US" dirty="0" smtClean="0">
                <a:solidFill>
                  <a:srgbClr val="FF0000"/>
                </a:solidFill>
              </a:rPr>
              <a:t>and launch </a:t>
            </a:r>
            <a:r>
              <a:rPr lang="en-US" dirty="0">
                <a:solidFill>
                  <a:srgbClr val="FF0000"/>
                </a:solidFill>
              </a:rPr>
              <a:t>site names for in year </a:t>
            </a:r>
            <a:r>
              <a:rPr lang="en-US" dirty="0" smtClean="0">
                <a:solidFill>
                  <a:srgbClr val="FF0000"/>
                </a:solidFill>
              </a:rPr>
              <a:t>2015.</a:t>
            </a:r>
            <a:endParaRPr lang="en-US" dirty="0">
              <a:solidFill>
                <a:srgbClr val="FF0000"/>
              </a:solidFill>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p:cNvPicPr>
            <a:picLocks noChangeAspect="1"/>
          </p:cNvPicPr>
          <p:nvPr/>
        </p:nvPicPr>
        <p:blipFill>
          <a:blip r:embed="rId3"/>
          <a:stretch>
            <a:fillRect/>
          </a:stretch>
        </p:blipFill>
        <p:spPr>
          <a:xfrm>
            <a:off x="3934070" y="3030404"/>
            <a:ext cx="4187481" cy="194178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rgbClr val="FF0000"/>
                </a:solidFill>
                <a:latin typeface="Abadi"/>
              </a:rPr>
              <a:t>Rank the count of landing outcomes (such as Failure (drone ship) or Success (ground pad)) between the date 2010-06-04 and 2017-03-20, in descending </a:t>
            </a:r>
            <a:r>
              <a:rPr lang="en-US" sz="2200" dirty="0" smtClean="0">
                <a:solidFill>
                  <a:srgbClr val="FF0000"/>
                </a:solidFill>
                <a:latin typeface="Abadi"/>
              </a:rPr>
              <a:t>order.</a:t>
            </a:r>
            <a:endParaRPr lang="en-US" sz="2200" dirty="0">
              <a:solidFill>
                <a:srgbClr val="FF0000"/>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p:cNvPicPr>
            <a:picLocks noChangeAspect="1"/>
          </p:cNvPicPr>
          <p:nvPr/>
        </p:nvPicPr>
        <p:blipFill>
          <a:blip r:embed="rId3"/>
          <a:stretch>
            <a:fillRect/>
          </a:stretch>
        </p:blipFill>
        <p:spPr>
          <a:xfrm>
            <a:off x="5010703" y="3187477"/>
            <a:ext cx="1711109" cy="2203020"/>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087699"/>
            <a:ext cx="9745589" cy="4351338"/>
          </a:xfrm>
          <a:prstGeom prst="rect">
            <a:avLst/>
          </a:prstGeom>
        </p:spPr>
        <p:txBody>
          <a:bodyPr lIns="91440" tIns="45720" rIns="91440" bIns="45720" anchor="t">
            <a:normAutofit/>
          </a:bodyPr>
          <a:lstStyle/>
          <a:p>
            <a:endParaRPr lang="en-IN" dirty="0"/>
          </a:p>
          <a:p>
            <a:r>
              <a:rPr lang="en-US" dirty="0"/>
              <a:t>It Includes all launch sites’ location markers -</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4" name="Picture 3"/>
          <p:cNvPicPr>
            <a:picLocks noChangeAspect="1"/>
          </p:cNvPicPr>
          <p:nvPr/>
        </p:nvPicPr>
        <p:blipFill>
          <a:blip r:embed="rId3"/>
          <a:stretch>
            <a:fillRect/>
          </a:stretch>
        </p:blipFill>
        <p:spPr>
          <a:xfrm>
            <a:off x="3330934" y="2100516"/>
            <a:ext cx="5046448" cy="345922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endParaRPr lang="en-IN" dirty="0"/>
          </a:p>
          <a:p>
            <a:r>
              <a:rPr lang="en-US" dirty="0" smtClean="0"/>
              <a:t>This </a:t>
            </a:r>
            <a:r>
              <a:rPr lang="en-US" dirty="0"/>
              <a:t>pie-chart shows us the success rate for launches by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2" name="Picture 1"/>
          <p:cNvPicPr>
            <a:picLocks noChangeAspect="1"/>
          </p:cNvPicPr>
          <p:nvPr/>
        </p:nvPicPr>
        <p:blipFill>
          <a:blip r:embed="rId3"/>
          <a:stretch>
            <a:fillRect/>
          </a:stretch>
        </p:blipFill>
        <p:spPr>
          <a:xfrm>
            <a:off x="2441610" y="2851021"/>
            <a:ext cx="7172401" cy="302366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endParaRPr lang="en-IN" dirty="0"/>
          </a:p>
          <a:p>
            <a:r>
              <a:rPr lang="en-US" dirty="0"/>
              <a:t>Four classification models were tested,  and their accuracies are </a:t>
            </a:r>
            <a:r>
              <a:rPr lang="en-US" dirty="0" smtClean="0"/>
              <a:t>plotted beside</a:t>
            </a:r>
            <a:r>
              <a:rPr lang="en-US" dirty="0"/>
              <a:t>.</a:t>
            </a:r>
          </a:p>
          <a:p>
            <a:r>
              <a:rPr lang="en-US" dirty="0" smtClean="0"/>
              <a:t>The </a:t>
            </a:r>
            <a:r>
              <a:rPr lang="en-US" dirty="0"/>
              <a:t>model with the highest classification  accuracy is Decision Tree Classifier,  which has accuracies over </a:t>
            </a:r>
            <a:r>
              <a:rPr lang="en-US" dirty="0" smtClean="0"/>
              <a:t>than 87</a:t>
            </a:r>
            <a:r>
              <a:rPr lang="en-US" dirty="0"/>
              <a:t>%.</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rotWithShape="1">
          <a:blip r:embed="rId3"/>
          <a:srcRect l="7373"/>
          <a:stretch/>
        </p:blipFill>
        <p:spPr>
          <a:xfrm>
            <a:off x="7334655" y="2467849"/>
            <a:ext cx="3404681" cy="2626789"/>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876404"/>
            <a:ext cx="9477960" cy="3811588"/>
          </a:xfrm>
          <a:prstGeom prst="rect">
            <a:avLst/>
          </a:prstGeom>
        </p:spPr>
        <p:txBody>
          <a:bodyPr>
            <a:normAutofit/>
          </a:bodyPr>
          <a:lstStyle/>
          <a:p>
            <a:endParaRPr lang="en-IN" dirty="0"/>
          </a:p>
          <a:p>
            <a:r>
              <a:rPr lang="en-US" dirty="0"/>
              <a:t>The Decision Tree model performed the best.</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3341383" y="2691531"/>
            <a:ext cx="4335215" cy="3334042"/>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087699"/>
            <a:ext cx="10515600" cy="3786444"/>
          </a:xfrm>
          <a:prstGeom prst="rect">
            <a:avLst/>
          </a:prstGeom>
        </p:spPr>
        <p:txBody>
          <a:bodyPr>
            <a:normAutofit fontScale="92500" lnSpcReduction="20000"/>
          </a:bodyPr>
          <a:lstStyle/>
          <a:p>
            <a:endParaRPr lang="en-IN" dirty="0"/>
          </a:p>
          <a:p>
            <a:r>
              <a:rPr lang="en-IN" dirty="0" smtClean="0">
                <a:solidFill>
                  <a:srgbClr val="FF0000"/>
                </a:solidFill>
              </a:rPr>
              <a:t>Different data sources were analysed, refining conclusions along the process</a:t>
            </a:r>
            <a:r>
              <a:rPr lang="en-IN" dirty="0">
                <a:solidFill>
                  <a:srgbClr val="FF0000"/>
                </a:solidFill>
              </a:rPr>
              <a:t>.</a:t>
            </a:r>
          </a:p>
          <a:p>
            <a:r>
              <a:rPr lang="en-US" dirty="0">
                <a:solidFill>
                  <a:srgbClr val="FF0000"/>
                </a:solidFill>
              </a:rPr>
              <a:t>The best launch site is </a:t>
            </a:r>
            <a:r>
              <a:rPr lang="en-US" dirty="0" smtClean="0">
                <a:solidFill>
                  <a:srgbClr val="FF0000"/>
                </a:solidFill>
              </a:rPr>
              <a:t>KSCLC-39A.</a:t>
            </a:r>
            <a:endParaRPr lang="en-US" dirty="0">
              <a:solidFill>
                <a:srgbClr val="FF0000"/>
              </a:solidFill>
            </a:endParaRPr>
          </a:p>
          <a:p>
            <a:r>
              <a:rPr lang="en-US" dirty="0">
                <a:solidFill>
                  <a:srgbClr val="FF0000"/>
                </a:solidFill>
              </a:rPr>
              <a:t>Launches above 7,000kg are </a:t>
            </a:r>
            <a:r>
              <a:rPr lang="en-US" dirty="0" smtClean="0">
                <a:solidFill>
                  <a:srgbClr val="FF0000"/>
                </a:solidFill>
              </a:rPr>
              <a:t>less risky</a:t>
            </a:r>
            <a:r>
              <a:rPr lang="en-US" dirty="0">
                <a:solidFill>
                  <a:srgbClr val="FF0000"/>
                </a:solidFill>
              </a:rPr>
              <a:t>.</a:t>
            </a:r>
          </a:p>
          <a:p>
            <a:r>
              <a:rPr lang="en-US" dirty="0">
                <a:solidFill>
                  <a:srgbClr val="FF0000"/>
                </a:solidFill>
              </a:rPr>
              <a:t>Although most of mission outcomes are successful, successful landing  outcomes seem to improve over time, according the evolution of  processes </a:t>
            </a:r>
            <a:r>
              <a:rPr lang="en-US" dirty="0" smtClean="0">
                <a:solidFill>
                  <a:srgbClr val="FF0000"/>
                </a:solidFill>
              </a:rPr>
              <a:t>and rockets</a:t>
            </a:r>
            <a:r>
              <a:rPr lang="en-US" dirty="0">
                <a:solidFill>
                  <a:srgbClr val="FF0000"/>
                </a:solidFill>
              </a:rPr>
              <a:t>.</a:t>
            </a:r>
          </a:p>
          <a:p>
            <a:r>
              <a:rPr lang="en-US" dirty="0">
                <a:solidFill>
                  <a:srgbClr val="FF0000"/>
                </a:solidFill>
              </a:rPr>
              <a:t>Decision Tree Classifier can be used to predict successful </a:t>
            </a:r>
            <a:r>
              <a:rPr lang="en-US" dirty="0" smtClean="0">
                <a:solidFill>
                  <a:srgbClr val="FF0000"/>
                </a:solidFill>
              </a:rPr>
              <a:t>landings and </a:t>
            </a:r>
            <a:r>
              <a:rPr lang="en-IN" dirty="0" smtClean="0">
                <a:solidFill>
                  <a:srgbClr val="FF0000"/>
                </a:solidFill>
              </a:rPr>
              <a:t>increase profits</a:t>
            </a:r>
            <a:r>
              <a:rPr lang="en-IN" dirty="0">
                <a:solidFill>
                  <a:srgbClr val="FF0000"/>
                </a:solidFill>
              </a:rPr>
              <a:t>.</a:t>
            </a:r>
            <a:endParaRPr lang="en-US" sz="2200" dirty="0">
              <a:solidFill>
                <a:srgbClr val="FF0000"/>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10511"/>
            <a:ext cx="10629904" cy="46150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a:t>
            </a:r>
            <a:r>
              <a:rPr lang="en-US" sz="2200" dirty="0" smtClean="0">
                <a:solidFill>
                  <a:schemeClr val="accent3">
                    <a:lumMod val="25000"/>
                  </a:schemeClr>
                </a:solidFill>
                <a:latin typeface="Abadi" panose="020B0604020104020204" pitchFamily="34" charset="0"/>
              </a:rPr>
              <a:t>context:</a:t>
            </a:r>
            <a:endParaRPr lang="en-IN" dirty="0"/>
          </a:p>
          <a:p>
            <a:r>
              <a:rPr lang="en-US" sz="1800" dirty="0" err="1" smtClean="0">
                <a:solidFill>
                  <a:srgbClr val="FF0000"/>
                </a:solidFill>
              </a:rPr>
              <a:t>SpaceX</a:t>
            </a:r>
            <a:r>
              <a:rPr lang="en-US" sz="1800" dirty="0" smtClean="0">
                <a:solidFill>
                  <a:srgbClr val="FF0000"/>
                </a:solidFill>
              </a:rPr>
              <a:t> advertises Falcon 9 rocket launches on its website with a cost of 62 million dollars and other providers cost upwards of 165 million dollars each, much of the savings is because </a:t>
            </a:r>
            <a:r>
              <a:rPr lang="en-US" sz="1800" dirty="0" err="1" smtClean="0">
                <a:solidFill>
                  <a:srgbClr val="FF0000"/>
                </a:solidFill>
              </a:rPr>
              <a:t>SpaceX</a:t>
            </a:r>
            <a:r>
              <a:rPr lang="en-US" sz="1800" dirty="0" smtClean="0">
                <a:solidFill>
                  <a:srgbClr val="FF0000"/>
                </a:solidFill>
              </a:rPr>
              <a:t> can reuse the first stage.</a:t>
            </a:r>
          </a:p>
          <a:p>
            <a:pPr>
              <a:spcBef>
                <a:spcPts val="1400"/>
              </a:spcBef>
            </a:pPr>
            <a:endParaRPr lang="en-US" sz="2200" dirty="0" smtClean="0">
              <a:solidFill>
                <a:schemeClr val="accent3">
                  <a:lumMod val="25000"/>
                </a:schemeClr>
              </a:solidFill>
              <a:latin typeface="Abadi" panose="020B0604020104020204" pitchFamily="34" charset="0"/>
            </a:endParaRPr>
          </a:p>
          <a:p>
            <a:pPr>
              <a:spcBef>
                <a:spcPts val="1400"/>
              </a:spcBef>
            </a:pPr>
            <a:r>
              <a:rPr lang="en-US" sz="2200" dirty="0" smtClean="0">
                <a:solidFill>
                  <a:schemeClr val="accent3">
                    <a:lumMod val="25000"/>
                  </a:schemeClr>
                </a:solidFill>
                <a:latin typeface="Abadi" panose="020B0604020104020204" pitchFamily="34" charset="0"/>
              </a:rPr>
              <a:t>Problems </a:t>
            </a:r>
            <a:r>
              <a:rPr lang="en-US" sz="2200" dirty="0">
                <a:solidFill>
                  <a:schemeClr val="accent3">
                    <a:lumMod val="25000"/>
                  </a:schemeClr>
                </a:solidFill>
                <a:latin typeface="Abadi" panose="020B0604020104020204" pitchFamily="34" charset="0"/>
              </a:rPr>
              <a:t>you want to find </a:t>
            </a:r>
            <a:r>
              <a:rPr lang="en-US" sz="2200" dirty="0" smtClean="0">
                <a:solidFill>
                  <a:schemeClr val="accent3">
                    <a:lumMod val="25000"/>
                  </a:schemeClr>
                </a:solidFill>
                <a:latin typeface="Abadi" panose="020B0604020104020204" pitchFamily="34" charset="0"/>
              </a:rPr>
              <a:t>answers:</a:t>
            </a:r>
            <a:endParaRPr lang="en-IN" dirty="0"/>
          </a:p>
          <a:p>
            <a:r>
              <a:rPr lang="en-US" sz="1800" dirty="0" smtClean="0">
                <a:solidFill>
                  <a:srgbClr val="FF0000"/>
                </a:solidFill>
              </a:rPr>
              <a:t>We </a:t>
            </a:r>
            <a:r>
              <a:rPr lang="en-US" sz="1800" dirty="0">
                <a:solidFill>
                  <a:srgbClr val="FF0000"/>
                </a:solidFill>
              </a:rPr>
              <a:t>need to determine the Falcon 9 rocket will land on first stage or not.</a:t>
            </a:r>
          </a:p>
          <a:p>
            <a:r>
              <a:rPr lang="en-US" sz="1800" dirty="0" smtClean="0">
                <a:solidFill>
                  <a:srgbClr val="FF0000"/>
                </a:solidFill>
              </a:rPr>
              <a:t>If </a:t>
            </a:r>
            <a:r>
              <a:rPr lang="en-US" sz="1800" dirty="0">
                <a:solidFill>
                  <a:srgbClr val="FF0000"/>
                </a:solidFill>
              </a:rPr>
              <a:t>we </a:t>
            </a:r>
            <a:r>
              <a:rPr lang="en-US" sz="1800" dirty="0" smtClean="0">
                <a:solidFill>
                  <a:srgbClr val="FF0000"/>
                </a:solidFill>
              </a:rPr>
              <a:t>could solve </a:t>
            </a:r>
            <a:r>
              <a:rPr lang="en-US" sz="1800" dirty="0">
                <a:solidFill>
                  <a:srgbClr val="FF0000"/>
                </a:solidFill>
              </a:rPr>
              <a:t>above problem then we </a:t>
            </a:r>
            <a:r>
              <a:rPr lang="en-US" sz="1800" dirty="0" smtClean="0">
                <a:solidFill>
                  <a:srgbClr val="FF0000"/>
                </a:solidFill>
              </a:rPr>
              <a:t>can determine </a:t>
            </a:r>
            <a:r>
              <a:rPr lang="en-US" sz="1800" dirty="0">
                <a:solidFill>
                  <a:srgbClr val="FF0000"/>
                </a:solidFill>
              </a:rPr>
              <a:t>the </a:t>
            </a:r>
            <a:r>
              <a:rPr lang="en-US" sz="1800" dirty="0" smtClean="0">
                <a:solidFill>
                  <a:srgbClr val="FF0000"/>
                </a:solidFill>
              </a:rPr>
              <a:t>cost of </a:t>
            </a:r>
            <a:r>
              <a:rPr lang="en-US" sz="1800" dirty="0">
                <a:solidFill>
                  <a:srgbClr val="FF0000"/>
                </a:solidFill>
              </a:rPr>
              <a:t>a launch.</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smtClean="0">
                <a:solidFill>
                  <a:srgbClr val="0B49CB"/>
                </a:solidFill>
                <a:latin typeface="Abadi"/>
              </a:rPr>
              <a:t>Executive Summary</a:t>
            </a:r>
          </a:p>
          <a:p>
            <a:pPr>
              <a:lnSpc>
                <a:spcPct val="120000"/>
              </a:lnSpc>
              <a:spcBef>
                <a:spcPts val="1400"/>
              </a:spcBef>
            </a:pPr>
            <a:r>
              <a:rPr lang="en-US" sz="8800" dirty="0" smtClean="0">
                <a:solidFill>
                  <a:schemeClr val="accent3">
                    <a:lumMod val="25000"/>
                  </a:schemeClr>
                </a:solidFill>
                <a:latin typeface="Abadi"/>
              </a:rPr>
              <a:t>Data collection methodology:</a:t>
            </a:r>
            <a:endParaRPr lang="en-IN" dirty="0"/>
          </a:p>
          <a:p>
            <a:r>
              <a:rPr lang="en-US" sz="4400" dirty="0">
                <a:solidFill>
                  <a:srgbClr val="FF0000"/>
                </a:solidFill>
              </a:rPr>
              <a:t>Data Collection using </a:t>
            </a:r>
            <a:r>
              <a:rPr lang="en-US" sz="4400" dirty="0" err="1">
                <a:solidFill>
                  <a:srgbClr val="FF0000"/>
                </a:solidFill>
              </a:rPr>
              <a:t>SpaceX</a:t>
            </a:r>
            <a:r>
              <a:rPr lang="en-US" sz="4400" dirty="0">
                <a:solidFill>
                  <a:srgbClr val="FF0000"/>
                </a:solidFill>
              </a:rPr>
              <a:t> API and using </a:t>
            </a:r>
            <a:r>
              <a:rPr lang="en-US" sz="4400" dirty="0" err="1">
                <a:solidFill>
                  <a:srgbClr val="FF0000"/>
                </a:solidFill>
              </a:rPr>
              <a:t>json</a:t>
            </a:r>
            <a:r>
              <a:rPr lang="en-US" sz="4400" dirty="0">
                <a:solidFill>
                  <a:srgbClr val="FF0000"/>
                </a:solidFill>
              </a:rPr>
              <a:t> normalize method</a:t>
            </a:r>
          </a:p>
          <a:p>
            <a:pPr>
              <a:lnSpc>
                <a:spcPct val="120000"/>
              </a:lnSpc>
              <a:spcBef>
                <a:spcPts val="1400"/>
              </a:spcBef>
            </a:pPr>
            <a:r>
              <a:rPr lang="en-US" sz="8800" dirty="0" smtClean="0">
                <a:solidFill>
                  <a:schemeClr val="accent3">
                    <a:lumMod val="25000"/>
                  </a:schemeClr>
                </a:solidFill>
                <a:latin typeface="Abadi"/>
              </a:rPr>
              <a:t>Perform data wrangling</a:t>
            </a:r>
            <a:endParaRPr lang="en-IN" dirty="0"/>
          </a:p>
          <a:p>
            <a:r>
              <a:rPr lang="en-US" sz="4400" dirty="0">
                <a:solidFill>
                  <a:srgbClr val="FF0000"/>
                </a:solidFill>
              </a:rPr>
              <a:t>Collected data was enriched by creating a landing outcome label based on </a:t>
            </a:r>
            <a:r>
              <a:rPr lang="en-US" sz="4400" dirty="0" err="1">
                <a:solidFill>
                  <a:srgbClr val="FF0000"/>
                </a:solidFill>
              </a:rPr>
              <a:t>outcomedata</a:t>
            </a:r>
            <a:endParaRPr lang="en-US" sz="4400" dirty="0">
              <a:solidFill>
                <a:srgbClr val="FF0000"/>
              </a:solidFill>
            </a:endParaRPr>
          </a:p>
          <a:p>
            <a:pPr marL="0" indent="0">
              <a:buNone/>
            </a:pPr>
            <a:r>
              <a:rPr lang="en-IN" sz="4400" dirty="0" smtClean="0">
                <a:solidFill>
                  <a:srgbClr val="FF0000"/>
                </a:solidFill>
              </a:rPr>
              <a:t>   after </a:t>
            </a:r>
            <a:r>
              <a:rPr lang="en-IN" sz="4400" dirty="0">
                <a:solidFill>
                  <a:srgbClr val="FF0000"/>
                </a:solidFill>
              </a:rPr>
              <a:t>summarizing and </a:t>
            </a:r>
            <a:r>
              <a:rPr lang="en-IN" sz="4400" dirty="0" smtClean="0">
                <a:solidFill>
                  <a:srgbClr val="FF0000"/>
                </a:solidFill>
              </a:rPr>
              <a:t>analysing features</a:t>
            </a:r>
          </a:p>
          <a:p>
            <a:r>
              <a:rPr lang="en-US" sz="8800" dirty="0" smtClean="0">
                <a:solidFill>
                  <a:schemeClr val="accent3">
                    <a:lumMod val="25000"/>
                  </a:schemeClr>
                </a:solidFill>
                <a:latin typeface="Abadi"/>
              </a:rPr>
              <a:t>Perform exploratory data analysis (EDA) using visualization and SQL</a:t>
            </a:r>
            <a:endParaRPr lang="en-IN" dirty="0"/>
          </a:p>
          <a:p>
            <a:r>
              <a:rPr lang="en-US" sz="4400" dirty="0">
                <a:solidFill>
                  <a:srgbClr val="FF0000"/>
                </a:solidFill>
              </a:rPr>
              <a:t>Import CSV data using IBM DB2 resource and extract the needful data for analysis</a:t>
            </a:r>
            <a:r>
              <a:rPr lang="en-US" sz="4400" dirty="0" smtClean="0">
                <a:solidFill>
                  <a:srgbClr val="FF0000"/>
                </a:solidFill>
              </a:rPr>
              <a:t>.</a:t>
            </a:r>
            <a:endParaRPr lang="en-US" sz="4400" dirty="0" smtClean="0">
              <a:solidFill>
                <a:schemeClr val="accent3">
                  <a:lumMod val="25000"/>
                </a:schemeClr>
              </a:solidFill>
              <a:latin typeface="Abadi"/>
            </a:endParaRPr>
          </a:p>
          <a:p>
            <a:pPr>
              <a:lnSpc>
                <a:spcPct val="120000"/>
              </a:lnSpc>
              <a:spcBef>
                <a:spcPts val="1400"/>
              </a:spcBef>
            </a:pPr>
            <a:r>
              <a:rPr lang="en-US" sz="8800" dirty="0" smtClean="0">
                <a:solidFill>
                  <a:schemeClr val="accent3">
                    <a:lumMod val="25000"/>
                  </a:schemeClr>
                </a:solidFill>
                <a:latin typeface="Abadi"/>
              </a:rPr>
              <a:t>Perform interactive visual analytics using Folium and </a:t>
            </a:r>
            <a:r>
              <a:rPr lang="en-US" sz="8800" dirty="0" err="1" smtClean="0">
                <a:solidFill>
                  <a:schemeClr val="accent3">
                    <a:lumMod val="25000"/>
                  </a:schemeClr>
                </a:solidFill>
                <a:latin typeface="Abadi"/>
              </a:rPr>
              <a:t>Plotly</a:t>
            </a:r>
            <a:r>
              <a:rPr lang="en-US" sz="8800" dirty="0" smtClean="0">
                <a:solidFill>
                  <a:schemeClr val="accent3">
                    <a:lumMod val="25000"/>
                  </a:schemeClr>
                </a:solidFill>
                <a:latin typeface="Abadi"/>
              </a:rPr>
              <a:t> Dash</a:t>
            </a:r>
            <a:endParaRPr lang="en-IN" dirty="0"/>
          </a:p>
          <a:p>
            <a:r>
              <a:rPr lang="en-US" sz="4400" dirty="0">
                <a:solidFill>
                  <a:srgbClr val="FF0000"/>
                </a:solidFill>
              </a:rPr>
              <a:t>Display the data using Folium for Maps and </a:t>
            </a:r>
            <a:r>
              <a:rPr lang="en-US" sz="4400" dirty="0" err="1">
                <a:solidFill>
                  <a:srgbClr val="FF0000"/>
                </a:solidFill>
              </a:rPr>
              <a:t>Plotlyfor</a:t>
            </a:r>
            <a:r>
              <a:rPr lang="en-US" sz="4400" dirty="0">
                <a:solidFill>
                  <a:srgbClr val="FF0000"/>
                </a:solidFill>
              </a:rPr>
              <a:t> Dashboard</a:t>
            </a:r>
            <a:r>
              <a:rPr lang="en-US" sz="4400" dirty="0" smtClean="0">
                <a:solidFill>
                  <a:srgbClr val="FF0000"/>
                </a:solidFill>
              </a:rPr>
              <a:t>.</a:t>
            </a:r>
            <a:endParaRPr lang="en-US" sz="8800" dirty="0" smtClean="0">
              <a:solidFill>
                <a:schemeClr val="accent3">
                  <a:lumMod val="25000"/>
                </a:schemeClr>
              </a:solidFill>
              <a:latin typeface="Abadi"/>
            </a:endParaRPr>
          </a:p>
          <a:p>
            <a:pPr>
              <a:lnSpc>
                <a:spcPct val="120000"/>
              </a:lnSpc>
              <a:spcBef>
                <a:spcPts val="1400"/>
              </a:spcBef>
            </a:pPr>
            <a:r>
              <a:rPr lang="en-US" sz="8800" dirty="0" smtClean="0">
                <a:solidFill>
                  <a:schemeClr val="accent3">
                    <a:lumMod val="25000"/>
                  </a:schemeClr>
                </a:solidFill>
                <a:latin typeface="Abadi"/>
              </a:rPr>
              <a:t>Perform predictive analysis using classification models</a:t>
            </a:r>
            <a:endParaRPr lang="en-IN" dirty="0"/>
          </a:p>
          <a:p>
            <a:r>
              <a:rPr lang="en-US" sz="4400" dirty="0">
                <a:solidFill>
                  <a:srgbClr val="FF0000"/>
                </a:solidFill>
              </a:rPr>
              <a:t>Data that was collected until this step were normalized, divided in training  and test data sets and evaluated by four different classification models, being  the accuracy of each model evaluated using different combinations of  parameters.</a:t>
            </a:r>
          </a:p>
          <a:p>
            <a:pPr marL="0" indent="0">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endParaRPr lang="en-IN" dirty="0"/>
          </a:p>
          <a:p>
            <a:r>
              <a:rPr lang="en-US" dirty="0">
                <a:solidFill>
                  <a:srgbClr val="FF0000"/>
                </a:solidFill>
              </a:rPr>
              <a:t>Requesting rocket launch data from </a:t>
            </a:r>
            <a:r>
              <a:rPr lang="en-US" dirty="0" err="1">
                <a:solidFill>
                  <a:srgbClr val="FF0000"/>
                </a:solidFill>
              </a:rPr>
              <a:t>SpaceX</a:t>
            </a:r>
            <a:r>
              <a:rPr lang="en-US" dirty="0">
                <a:solidFill>
                  <a:srgbClr val="FF0000"/>
                </a:solidFill>
              </a:rPr>
              <a:t> API with the following URL</a:t>
            </a:r>
          </a:p>
          <a:p>
            <a:r>
              <a:rPr lang="en-IN" dirty="0" smtClean="0">
                <a:solidFill>
                  <a:srgbClr val="0B49CB"/>
                </a:solidFill>
              </a:rPr>
              <a:t>https</a:t>
            </a:r>
            <a:r>
              <a:rPr lang="en-IN" dirty="0">
                <a:solidFill>
                  <a:srgbClr val="0B49CB"/>
                </a:solidFill>
              </a:rPr>
              <a:t>://api.spacexdata.com/v4/launches/past</a:t>
            </a:r>
          </a:p>
          <a:p>
            <a:r>
              <a:rPr lang="en-US" dirty="0" smtClean="0">
                <a:solidFill>
                  <a:srgbClr val="FF0000"/>
                </a:solidFill>
              </a:rPr>
              <a:t>we </a:t>
            </a:r>
            <a:r>
              <a:rPr lang="en-US" dirty="0">
                <a:solidFill>
                  <a:srgbClr val="FF0000"/>
                </a:solidFill>
              </a:rPr>
              <a:t>then decode the response content as a </a:t>
            </a:r>
            <a:r>
              <a:rPr lang="en-US" dirty="0" err="1">
                <a:solidFill>
                  <a:srgbClr val="FF0000"/>
                </a:solidFill>
              </a:rPr>
              <a:t>Json</a:t>
            </a:r>
            <a:r>
              <a:rPr lang="en-US" dirty="0">
                <a:solidFill>
                  <a:srgbClr val="FF0000"/>
                </a:solidFill>
              </a:rPr>
              <a:t> using .</a:t>
            </a:r>
            <a:r>
              <a:rPr lang="en-US" dirty="0" err="1">
                <a:solidFill>
                  <a:srgbClr val="FF0000"/>
                </a:solidFill>
              </a:rPr>
              <a:t>json</a:t>
            </a:r>
            <a:r>
              <a:rPr lang="en-US" dirty="0">
                <a:solidFill>
                  <a:srgbClr val="FF0000"/>
                </a:solidFill>
              </a:rPr>
              <a:t>() and turn it into a Pandas </a:t>
            </a:r>
            <a:r>
              <a:rPr lang="en-US" dirty="0" err="1" smtClean="0">
                <a:solidFill>
                  <a:srgbClr val="FF0000"/>
                </a:solidFill>
              </a:rPr>
              <a:t>dataframe</a:t>
            </a:r>
            <a:r>
              <a:rPr lang="en-US" dirty="0" smtClean="0">
                <a:solidFill>
                  <a:srgbClr val="FF0000"/>
                </a:solidFill>
              </a:rPr>
              <a:t> using </a:t>
            </a:r>
            <a:r>
              <a:rPr lang="en-US" dirty="0">
                <a:solidFill>
                  <a:srgbClr val="FF0000"/>
                </a:solidFill>
              </a:rPr>
              <a:t>.</a:t>
            </a:r>
            <a:r>
              <a:rPr lang="en-US" dirty="0" err="1">
                <a:solidFill>
                  <a:srgbClr val="FF0000"/>
                </a:solidFill>
              </a:rPr>
              <a:t>json_normalize</a:t>
            </a:r>
            <a:r>
              <a:rPr lang="en-US" dirty="0">
                <a:solidFill>
                  <a:srgbClr val="FF0000"/>
                </a:solidFill>
              </a:rPr>
              <a:t>()</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dirty="0" smtClean="0">
                <a:solidFill>
                  <a:srgbClr val="FF0000"/>
                </a:solidFill>
              </a:rPr>
              <a:t>Initially </a:t>
            </a:r>
            <a:r>
              <a:rPr lang="en-US" dirty="0">
                <a:solidFill>
                  <a:srgbClr val="FF0000"/>
                </a:solidFill>
              </a:rPr>
              <a:t>some Exploratory Data Analysis (EDA) was performed on the  dataset.</a:t>
            </a:r>
          </a:p>
          <a:p>
            <a:r>
              <a:rPr lang="en-US" dirty="0" smtClean="0">
                <a:solidFill>
                  <a:srgbClr val="FF0000"/>
                </a:solidFill>
              </a:rPr>
              <a:t>Then </a:t>
            </a:r>
            <a:r>
              <a:rPr lang="en-US" dirty="0">
                <a:solidFill>
                  <a:srgbClr val="FF0000"/>
                </a:solidFill>
              </a:rPr>
              <a:t>the summaries launches per site, occurrences of each </a:t>
            </a:r>
            <a:r>
              <a:rPr lang="en-US" dirty="0" smtClean="0">
                <a:solidFill>
                  <a:srgbClr val="FF0000"/>
                </a:solidFill>
              </a:rPr>
              <a:t>orbit and occurrences </a:t>
            </a:r>
            <a:r>
              <a:rPr lang="en-US" dirty="0">
                <a:solidFill>
                  <a:srgbClr val="FF0000"/>
                </a:solidFill>
              </a:rPr>
              <a:t>of mission outcome per orbit type </a:t>
            </a:r>
            <a:r>
              <a:rPr lang="en-US" dirty="0" smtClean="0">
                <a:solidFill>
                  <a:srgbClr val="FF0000"/>
                </a:solidFill>
              </a:rPr>
              <a:t>were calculated</a:t>
            </a:r>
            <a:r>
              <a:rPr lang="en-US" dirty="0">
                <a:solidFill>
                  <a:srgbClr val="FF0000"/>
                </a:solidFill>
              </a:rPr>
              <a:t>.</a:t>
            </a:r>
          </a:p>
          <a:p>
            <a:r>
              <a:rPr lang="en-IN" dirty="0" smtClean="0">
                <a:solidFill>
                  <a:srgbClr val="FF0000"/>
                </a:solidFill>
              </a:rPr>
              <a:t>Finally,  the landing outcome label was created from Outcome column.</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113707"/>
            <a:ext cx="6224178" cy="3281396"/>
          </a:xfrm>
          <a:prstGeom prst="rect">
            <a:avLst/>
          </a:prstGeom>
        </p:spPr>
        <p:txBody>
          <a:bodyPr lIns="91440" tIns="45720" rIns="91440" bIns="45720" anchor="t"/>
          <a:lstStyle/>
          <a:p>
            <a:endParaRPr lang="en-IN" sz="1200" dirty="0"/>
          </a:p>
          <a:p>
            <a:r>
              <a:rPr lang="en-US" dirty="0">
                <a:solidFill>
                  <a:srgbClr val="FF0000"/>
                </a:solidFill>
              </a:rPr>
              <a:t>We see that different launch sites have different </a:t>
            </a:r>
            <a:r>
              <a:rPr lang="en-US" dirty="0" smtClean="0">
                <a:solidFill>
                  <a:srgbClr val="FF0000"/>
                </a:solidFill>
              </a:rPr>
              <a:t>success rate’s. CCAFS </a:t>
            </a:r>
            <a:r>
              <a:rPr lang="en-US" dirty="0">
                <a:solidFill>
                  <a:srgbClr val="FF0000"/>
                </a:solidFill>
              </a:rPr>
              <a:t>LC-40, has a success rate </a:t>
            </a:r>
            <a:r>
              <a:rPr lang="en-US" dirty="0" smtClean="0">
                <a:solidFill>
                  <a:srgbClr val="FF0000"/>
                </a:solidFill>
              </a:rPr>
              <a:t>of </a:t>
            </a:r>
            <a:r>
              <a:rPr lang="en-US" dirty="0">
                <a:solidFill>
                  <a:srgbClr val="FF0000"/>
                </a:solidFill>
              </a:rPr>
              <a:t>60 %, </a:t>
            </a:r>
            <a:r>
              <a:rPr lang="en-US" dirty="0" smtClean="0">
                <a:solidFill>
                  <a:srgbClr val="FF0000"/>
                </a:solidFill>
              </a:rPr>
              <a:t>while KSC </a:t>
            </a:r>
            <a:r>
              <a:rPr lang="en-US" dirty="0">
                <a:solidFill>
                  <a:srgbClr val="FF0000"/>
                </a:solidFill>
              </a:rPr>
              <a:t>LC-39AandVAFB SLC </a:t>
            </a:r>
            <a:r>
              <a:rPr lang="en-US" dirty="0" smtClean="0">
                <a:solidFill>
                  <a:srgbClr val="FF0000"/>
                </a:solidFill>
              </a:rPr>
              <a:t>4E has </a:t>
            </a:r>
            <a:r>
              <a:rPr lang="en-US" dirty="0">
                <a:solidFill>
                  <a:srgbClr val="FF0000"/>
                </a:solidFill>
              </a:rPr>
              <a:t>a success rate of 77%.</a:t>
            </a:r>
          </a:p>
          <a:p>
            <a:r>
              <a:rPr lang="en-US" dirty="0">
                <a:solidFill>
                  <a:srgbClr val="FF0000"/>
                </a:solidFill>
              </a:rPr>
              <a:t>The success rate since 2013 kept increasing till 2020.</a:t>
            </a:r>
            <a:endParaRPr lang="en-US" sz="1200" dirty="0">
              <a:solidFill>
                <a:srgbClr val="FF0000"/>
              </a:solidFill>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 name="Picture 1"/>
          <p:cNvPicPr>
            <a:picLocks noChangeAspect="1"/>
          </p:cNvPicPr>
          <p:nvPr/>
        </p:nvPicPr>
        <p:blipFill>
          <a:blip r:embed="rId3"/>
          <a:stretch>
            <a:fillRect/>
          </a:stretch>
        </p:blipFill>
        <p:spPr>
          <a:xfrm>
            <a:off x="7172559" y="1689438"/>
            <a:ext cx="2846930" cy="1744426"/>
          </a:xfrm>
          <a:prstGeom prst="rect">
            <a:avLst/>
          </a:prstGeom>
        </p:spPr>
      </p:pic>
      <p:pic>
        <p:nvPicPr>
          <p:cNvPr id="6" name="Picture 5"/>
          <p:cNvPicPr>
            <a:picLocks noChangeAspect="1"/>
          </p:cNvPicPr>
          <p:nvPr/>
        </p:nvPicPr>
        <p:blipFill>
          <a:blip r:embed="rId4"/>
          <a:stretch>
            <a:fillRect/>
          </a:stretch>
        </p:blipFill>
        <p:spPr>
          <a:xfrm>
            <a:off x="770012" y="4395104"/>
            <a:ext cx="9249478" cy="1784730"/>
          </a:xfrm>
          <a:prstGeom prst="rect">
            <a:avLst/>
          </a:prstGeom>
        </p:spPr>
      </p:pic>
    </p:spTree>
    <p:extLst>
      <p:ext uri="{BB962C8B-B14F-4D97-AF65-F5344CB8AC3E}">
        <p14:creationId xmlns:p14="http://schemas.microsoft.com/office/powerpoint/2010/main" val="77997163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microsoft.com/office/infopath/2007/PartnerControls"/>
    <ds:schemaRef ds:uri="http://purl.org/dc/terms/"/>
    <ds:schemaRef ds:uri="f80a141d-92ca-4d3d-9308-f7e7b1d44ce8"/>
    <ds:schemaRef ds:uri="http://schemas.openxmlformats.org/package/2006/metadata/core-properties"/>
    <ds:schemaRef ds:uri="http://purl.org/dc/elements/1.1/"/>
    <ds:schemaRef ds:uri="http://schemas.microsoft.com/office/2006/documentManagement/types"/>
    <ds:schemaRef ds:uri="155be751-a274-42e8-93fb-f39d3b9bccc8"/>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186</TotalTime>
  <Words>1383</Words>
  <Application>Microsoft Office PowerPoint</Application>
  <PresentationFormat>Widescreen</PresentationFormat>
  <Paragraphs>219</Paragraphs>
  <Slides>40</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ADMIN</cp:lastModifiedBy>
  <cp:revision>228</cp:revision>
  <dcterms:created xsi:type="dcterms:W3CDTF">2021-04-29T18:58:34Z</dcterms:created>
  <dcterms:modified xsi:type="dcterms:W3CDTF">2023-01-26T16:36:58Z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